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1"/>
  </p:sldMasterIdLst>
  <p:notesMasterIdLst>
    <p:notesMasterId r:id="rId35"/>
  </p:notesMasterIdLst>
  <p:sldIdLst>
    <p:sldId id="279" r:id="rId2"/>
    <p:sldId id="280" r:id="rId3"/>
    <p:sldId id="283" r:id="rId4"/>
    <p:sldId id="281" r:id="rId5"/>
    <p:sldId id="301" r:id="rId6"/>
    <p:sldId id="302" r:id="rId7"/>
    <p:sldId id="304" r:id="rId8"/>
    <p:sldId id="284" r:id="rId9"/>
    <p:sldId id="285" r:id="rId10"/>
    <p:sldId id="286" r:id="rId11"/>
    <p:sldId id="303" r:id="rId12"/>
    <p:sldId id="307" r:id="rId13"/>
    <p:sldId id="310" r:id="rId14"/>
    <p:sldId id="311" r:id="rId15"/>
    <p:sldId id="312" r:id="rId16"/>
    <p:sldId id="314" r:id="rId17"/>
    <p:sldId id="315" r:id="rId18"/>
    <p:sldId id="316" r:id="rId19"/>
    <p:sldId id="317" r:id="rId20"/>
    <p:sldId id="318" r:id="rId21"/>
    <p:sldId id="290" r:id="rId22"/>
    <p:sldId id="319" r:id="rId23"/>
    <p:sldId id="320" r:id="rId24"/>
    <p:sldId id="321" r:id="rId25"/>
    <p:sldId id="322" r:id="rId26"/>
    <p:sldId id="328" r:id="rId27"/>
    <p:sldId id="329" r:id="rId28"/>
    <p:sldId id="330" r:id="rId29"/>
    <p:sldId id="323" r:id="rId30"/>
    <p:sldId id="324" r:id="rId31"/>
    <p:sldId id="325" r:id="rId32"/>
    <p:sldId id="326" r:id="rId33"/>
    <p:sldId id="327"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庆培" initials="张庆培" lastIdx="0" clrIdx="0">
    <p:extLst>
      <p:ext uri="{19B8F6BF-5375-455C-9EA6-DF929625EA0E}">
        <p15:presenceInfo xmlns:p15="http://schemas.microsoft.com/office/powerpoint/2012/main" userId="ac416fbd85f911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1084" autoAdjust="0"/>
  </p:normalViewPr>
  <p:slideViewPr>
    <p:cSldViewPr snapToGrid="0">
      <p:cViewPr varScale="1">
        <p:scale>
          <a:sx n="94" d="100"/>
          <a:sy n="94" d="100"/>
        </p:scale>
        <p:origin x="22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A48AB-9CCD-4988-8E9B-88C07680CBEB}" type="datetimeFigureOut">
              <a:rPr lang="zh-CN" altLang="en-US" smtClean="0"/>
              <a:t>2018/3/14 Wednesday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93032-CC66-46B7-BB6E-405FC1C3B91D}" type="slidenum">
              <a:rPr lang="zh-CN" altLang="en-US" smtClean="0"/>
              <a:t>‹#›</a:t>
            </a:fld>
            <a:endParaRPr lang="zh-CN" altLang="en-US"/>
          </a:p>
        </p:txBody>
      </p:sp>
    </p:spTree>
    <p:extLst>
      <p:ext uri="{BB962C8B-B14F-4D97-AF65-F5344CB8AC3E}">
        <p14:creationId xmlns:p14="http://schemas.microsoft.com/office/powerpoint/2010/main" val="132512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各位老师，下午好，我叫张庆培，我的课题题目是基于视觉的经颅磁治疗导航系统研究，我的导师是王昕教授。</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41285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06181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在标定的时候直接采用</a:t>
            </a:r>
            <a:r>
              <a:rPr lang="en-US" altLang="zh-CN" dirty="0" err="1" smtClean="0"/>
              <a:t>matlab</a:t>
            </a:r>
            <a:r>
              <a:rPr lang="zh-CN" altLang="en-US" dirty="0" smtClean="0"/>
              <a:t>工具箱</a:t>
            </a:r>
            <a:r>
              <a:rPr lang="en-US" altLang="zh-CN" dirty="0" smtClean="0"/>
              <a:t>Camera Calibrator </a:t>
            </a:r>
            <a:r>
              <a:rPr lang="zh-CN" altLang="en-US" dirty="0" smtClean="0"/>
              <a:t>进行标定，</a:t>
            </a:r>
            <a:r>
              <a:rPr lang="en-US" altLang="zh-CN" dirty="0" smtClean="0"/>
              <a:t>camera  calibration</a:t>
            </a:r>
            <a:r>
              <a:rPr lang="zh-CN" altLang="en-US" dirty="0" smtClean="0"/>
              <a:t>使用非常简单，只需要拍摄</a:t>
            </a:r>
            <a:r>
              <a:rPr lang="en-US" altLang="zh-CN" dirty="0" smtClean="0"/>
              <a:t>20</a:t>
            </a:r>
            <a:r>
              <a:rPr lang="zh-CN" altLang="en-US" dirty="0" smtClean="0"/>
              <a:t>张左右的标定板照片，就可以标定出来相机的内参和畸变系数。</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976886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71565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63792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7955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890320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175439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0672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968186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874301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接下来我将从以下四个方面来进行我的中期答辩</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487097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 ICP </a:t>
            </a:r>
            <a:r>
              <a:rPr lang="zh-CN" altLang="en-US" dirty="0" smtClean="0"/>
              <a:t>算法主要用于两帧点云配准，主要通过最小化误差，求取最优的变换矩阵</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303731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 上式对于单点求和的形式，可以用 </a:t>
            </a:r>
            <a:r>
              <a:rPr lang="en-US" altLang="zh-CN" dirty="0" smtClean="0"/>
              <a:t>GPU </a:t>
            </a:r>
            <a:r>
              <a:rPr lang="zh-CN" altLang="en-US" dirty="0" smtClean="0"/>
              <a:t>做并行计算。累加的结果传到</a:t>
            </a:r>
            <a:r>
              <a:rPr lang="en-US" altLang="zh-CN" dirty="0" smtClean="0"/>
              <a:t>CPU</a:t>
            </a:r>
            <a:r>
              <a:rPr lang="zh-CN" altLang="en-US" dirty="0" smtClean="0"/>
              <a:t>，在</a:t>
            </a:r>
            <a:r>
              <a:rPr lang="en-US" altLang="zh-CN" dirty="0" smtClean="0"/>
              <a:t>CPU</a:t>
            </a:r>
            <a:r>
              <a:rPr lang="zh-CN" altLang="en-US" dirty="0" smtClean="0"/>
              <a:t>中求解</a:t>
            </a:r>
            <a:r>
              <a:rPr lang="en-US" altLang="zh-CN" dirty="0" smtClean="0"/>
              <a:t>C x=-b</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256017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 根据上一步计算得到的相机位姿，将点云数据融合到全局</a:t>
            </a:r>
            <a:r>
              <a:rPr lang="en-US" altLang="zh-CN" dirty="0" smtClean="0"/>
              <a:t>TSDF</a:t>
            </a:r>
            <a:r>
              <a:rPr lang="zh-CN" altLang="en-US" dirty="0" smtClean="0"/>
              <a:t>模型中，也可以叫更新网格模型。</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296954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对于每个</a:t>
            </a:r>
            <a:r>
              <a:rPr lang="en-US" altLang="zh-CN" dirty="0" smtClean="0"/>
              <a:t>(</a:t>
            </a:r>
            <a:r>
              <a:rPr lang="en-US" altLang="zh-CN" dirty="0" err="1" smtClean="0"/>
              <a:t>x,y</a:t>
            </a:r>
            <a:r>
              <a:rPr lang="en-US" altLang="zh-CN" dirty="0" smtClean="0"/>
              <a:t>)</a:t>
            </a:r>
            <a:r>
              <a:rPr lang="zh-CN" altLang="en-US" dirty="0" smtClean="0"/>
              <a:t>长方形单元并行处理，对于每个长方形上的单元从前向后逐个处理，</a:t>
            </a:r>
            <a:r>
              <a:rPr lang="en-US" altLang="zh-CN" dirty="0" smtClean="0"/>
              <a:t>GPU</a:t>
            </a:r>
            <a:r>
              <a:rPr lang="zh-CN" altLang="en-US" dirty="0" smtClean="0"/>
              <a:t>每个线程处理一个长方形单元</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50720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659190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702988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631081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4095573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572307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3ED81F3C-4136-40DA-BD68-8E924F1F8CDE}" type="slidenum">
              <a:rPr lang="zh-CN" altLang="en-US">
                <a:latin typeface="Calibri" pitchFamily="34" charset="0"/>
                <a:ea typeface="宋体" pitchFamily="2" charset="-122"/>
              </a:rPr>
              <a:pPr/>
              <a:t>29</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102254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首先第一部分是主要研究内容及工作进度</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3ED81F3C-4136-40DA-BD68-8E924F1F8CDE}" type="slidenum">
              <a:rPr lang="zh-CN" altLang="en-US">
                <a:latin typeface="Calibri" pitchFamily="34" charset="0"/>
                <a:ea typeface="宋体" pitchFamily="2" charset="-122"/>
              </a:rPr>
              <a:pPr/>
              <a:t>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2674583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3948380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3ED81F3C-4136-40DA-BD68-8E924F1F8CDE}" type="slidenum">
              <a:rPr lang="zh-CN" altLang="en-US">
                <a:latin typeface="Calibri" pitchFamily="34" charset="0"/>
                <a:ea typeface="宋体" pitchFamily="2" charset="-122"/>
              </a:rPr>
              <a:pPr/>
              <a:t>31</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4057613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4045001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3ED81F3C-4136-40DA-BD68-8E924F1F8CDE}" type="slidenum">
              <a:rPr lang="zh-CN" altLang="en-US">
                <a:latin typeface="Calibri" pitchFamily="34" charset="0"/>
                <a:ea typeface="宋体" pitchFamily="2" charset="-122"/>
              </a:rPr>
              <a:pPr/>
              <a:t>33</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45196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本课题的主要研究内容主要分为四个方面：</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99032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这是本课题的工作进度，目前已经按原计划完成了本课题的研究内容</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51550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接下来是已完成的研究工作及成果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3ED81F3C-4136-40DA-BD68-8E924F1F8CDE}" type="slidenum">
              <a:rPr lang="zh-CN" altLang="en-US">
                <a:latin typeface="Calibri" pitchFamily="34" charset="0"/>
                <a:ea typeface="宋体" pitchFamily="2" charset="-122"/>
              </a:rPr>
              <a:pPr/>
              <a:t>6</a:t>
            </a:fld>
            <a:endParaRPr lang="zh-CN" altLang="en-US">
              <a:latin typeface="Calibri" pitchFamily="34" charset="0"/>
              <a:ea typeface="宋体" pitchFamily="2" charset="-122"/>
            </a:endParaRPr>
          </a:p>
        </p:txBody>
      </p:sp>
    </p:spTree>
    <p:extLst>
      <p:ext uri="{BB962C8B-B14F-4D97-AF65-F5344CB8AC3E}">
        <p14:creationId xmlns:p14="http://schemas.microsoft.com/office/powerpoint/2010/main" val="373974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在讲解这部分之前首先给大家介绍一下我所做课题的整体内容，我所做的课题主要就是 在机械臂加持经颅磁治疗头给病人治疗过程中，利用深度相机实时的获得病人头部的位置，并获得机器人工作空间的障碍物信息，把这些信息实时的传给机械臂，让机械臂加持经颅磁治疗头实时的追踪头部。</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60341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这是目前已经完成的工作，主要分为三个方面：标定，障碍物三维坐标获取和病人头部的三维重建，脸部特征点定位算法的研究和简单实现。</a:t>
            </a:r>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248078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首先，在图像测量以及机器视觉应用中，为确定空间物体表面某点的三维几何位置与其在图像中对应点之间的相互关系，必须建立相机成像的几何模型，</a:t>
            </a:r>
            <a:r>
              <a:rPr lang="zh-CN" altLang="en-US" sz="1200" kern="1200" dirty="0" smtClean="0">
                <a:solidFill>
                  <a:schemeClr val="tx1"/>
                </a:solidFill>
                <a:effectLst/>
                <a:latin typeface="+mn-lt"/>
                <a:ea typeface="+mn-ea"/>
                <a:cs typeface="+mn-cs"/>
              </a:rPr>
              <a:t>获得相机的内参矩阵</a:t>
            </a:r>
            <a:r>
              <a:rPr lang="en-US" altLang="zh-CN" sz="1200" kern="1200" dirty="0" smtClean="0">
                <a:solidFill>
                  <a:schemeClr val="tx1"/>
                </a:solidFill>
                <a:effectLst/>
                <a:latin typeface="+mn-lt"/>
                <a:ea typeface="+mn-ea"/>
                <a:cs typeface="+mn-cs"/>
              </a:rPr>
              <a:t>M1</a:t>
            </a:r>
            <a:r>
              <a:rPr lang="zh-CN" altLang="en-US" sz="1200" kern="1200" dirty="0" smtClean="0">
                <a:solidFill>
                  <a:schemeClr val="tx1"/>
                </a:solidFill>
                <a:effectLst/>
                <a:latin typeface="+mn-lt"/>
                <a:ea typeface="+mn-ea"/>
                <a:cs typeface="+mn-cs"/>
              </a:rPr>
              <a:t>以及它的畸变系数</a:t>
            </a:r>
            <a:r>
              <a:rPr lang="en-US" altLang="zh-CN" dirty="0" smtClean="0"/>
              <a:t>k1   k2   k3  p1   p2</a:t>
            </a:r>
            <a:r>
              <a:rPr lang="zh-CN" altLang="en-US" dirty="0" smtClean="0"/>
              <a:t>。其次，在整个导航系统中我们获得的物体坐标信息都是相对于相机坐标系来说的，而执行机构是机械臂，我们需要进行手眼标定来获得机械臂和相机之间的空间位姿关系。</a:t>
            </a:r>
          </a:p>
          <a:p>
            <a:endParaRPr lang="zh-CN" altLang="en-US" dirty="0"/>
          </a:p>
        </p:txBody>
      </p:sp>
      <p:sp>
        <p:nvSpPr>
          <p:cNvPr id="4" name="灯片编号占位符 3"/>
          <p:cNvSpPr>
            <a:spLocks noGrp="1"/>
          </p:cNvSpPr>
          <p:nvPr>
            <p:ph type="sldNum" sz="quarter" idx="10"/>
          </p:nvPr>
        </p:nvSpPr>
        <p:spPr/>
        <p:txBody>
          <a:bodyPr/>
          <a:lstStyle/>
          <a:p>
            <a:fld id="{F96FCFB4-CB08-445A-8BAF-54EA6AF11DC0}"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590820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8" name="直角三角形 4"/>
          <p:cNvSpPr/>
          <p:nvPr userDrawn="1"/>
        </p:nvSpPr>
        <p:spPr>
          <a:xfrm flipV="1">
            <a:off x="2983626" y="5637104"/>
            <a:ext cx="176450" cy="187804"/>
          </a:xfrm>
          <a:custGeom>
            <a:avLst/>
            <a:gdLst/>
            <a:ahLst/>
            <a:cxnLst/>
            <a:rect l="l" t="t" r="r" b="b"/>
            <a:pathLst>
              <a:path w="288032" h="1008112">
                <a:moveTo>
                  <a:pt x="0" y="0"/>
                </a:moveTo>
                <a:lnTo>
                  <a:pt x="288032" y="504056"/>
                </a:lnTo>
                <a:lnTo>
                  <a:pt x="288032" y="1008112"/>
                </a:lnTo>
                <a:lnTo>
                  <a:pt x="0" y="1008112"/>
                </a:lnTo>
                <a:lnTo>
                  <a:pt x="0" y="504056"/>
                </a:lnTo>
                <a:close/>
              </a:path>
            </a:pathLst>
          </a:cu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9" name="矩形 18"/>
          <p:cNvSpPr/>
          <p:nvPr userDrawn="1"/>
        </p:nvSpPr>
        <p:spPr>
          <a:xfrm>
            <a:off x="117369" y="0"/>
            <a:ext cx="2866979"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nvGrpSpPr>
          <p:cNvPr id="20" name="组合 19"/>
          <p:cNvGrpSpPr/>
          <p:nvPr userDrawn="1"/>
        </p:nvGrpSpPr>
        <p:grpSpPr>
          <a:xfrm>
            <a:off x="310728" y="1224166"/>
            <a:ext cx="2354734" cy="2780899"/>
            <a:chOff x="1321215" y="995548"/>
            <a:chExt cx="1860836" cy="1648210"/>
          </a:xfrm>
        </p:grpSpPr>
        <p:pic>
          <p:nvPicPr>
            <p:cNvPr id="21" name="图片 2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artisticPhotocopy/>
                      </a14:imgEffect>
                      <a14:imgEffect>
                        <a14:sharpenSoften amount="50000"/>
                      </a14:imgEffect>
                      <a14:imgEffect>
                        <a14:saturation sat="200000"/>
                      </a14:imgEffect>
                    </a14:imgLayer>
                  </a14:imgProps>
                </a:ext>
                <a:ext uri="{28A0092B-C50C-407E-A947-70E740481C1C}">
                  <a14:useLocalDpi xmlns:a14="http://schemas.microsoft.com/office/drawing/2010/main" val="0"/>
                </a:ext>
              </a:extLst>
            </a:blip>
            <a:srcRect l="1" r="70791"/>
            <a:stretch/>
          </p:blipFill>
          <p:spPr>
            <a:xfrm>
              <a:off x="1850667" y="995548"/>
              <a:ext cx="801932" cy="773194"/>
            </a:xfrm>
            <a:prstGeom prst="rect">
              <a:avLst/>
            </a:prstGeom>
          </p:spPr>
        </p:pic>
        <p:pic>
          <p:nvPicPr>
            <p:cNvPr id="22" name="图片 21"/>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artisticPhotocopy/>
                      </a14:imgEffect>
                      <a14:imgEffect>
                        <a14:sharpenSoften amount="50000"/>
                      </a14:imgEffect>
                      <a14:imgEffect>
                        <a14:saturation sat="200000"/>
                      </a14:imgEffect>
                    </a14:imgLayer>
                  </a14:imgProps>
                </a:ext>
                <a:ext uri="{28A0092B-C50C-407E-A947-70E740481C1C}">
                  <a14:useLocalDpi xmlns:a14="http://schemas.microsoft.com/office/drawing/2010/main" val="0"/>
                </a:ext>
              </a:extLst>
            </a:blip>
            <a:srcRect l="32223"/>
            <a:stretch/>
          </p:blipFill>
          <p:spPr>
            <a:xfrm>
              <a:off x="1321215" y="1870564"/>
              <a:ext cx="1860836" cy="773194"/>
            </a:xfrm>
            <a:prstGeom prst="rect">
              <a:avLst/>
            </a:prstGeom>
          </p:spPr>
        </p:pic>
      </p:grpSp>
      <p:sp>
        <p:nvSpPr>
          <p:cNvPr id="23" name="直角三角形 4"/>
          <p:cNvSpPr/>
          <p:nvPr userDrawn="1"/>
        </p:nvSpPr>
        <p:spPr>
          <a:xfrm>
            <a:off x="2983626" y="4965172"/>
            <a:ext cx="176450" cy="187804"/>
          </a:xfrm>
          <a:custGeom>
            <a:avLst/>
            <a:gdLst/>
            <a:ahLst/>
            <a:cxnLst/>
            <a:rect l="l" t="t" r="r" b="b"/>
            <a:pathLst>
              <a:path w="288032" h="1008112">
                <a:moveTo>
                  <a:pt x="0" y="0"/>
                </a:moveTo>
                <a:lnTo>
                  <a:pt x="288032" y="504056"/>
                </a:lnTo>
                <a:lnTo>
                  <a:pt x="288032" y="1008112"/>
                </a:lnTo>
                <a:lnTo>
                  <a:pt x="0" y="1008112"/>
                </a:lnTo>
                <a:lnTo>
                  <a:pt x="0" y="504056"/>
                </a:lnTo>
                <a:close/>
              </a:path>
            </a:pathLst>
          </a:cu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矩形 23"/>
          <p:cNvSpPr/>
          <p:nvPr userDrawn="1"/>
        </p:nvSpPr>
        <p:spPr>
          <a:xfrm>
            <a:off x="117367" y="5059004"/>
            <a:ext cx="3042709" cy="67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5" name="矩形 24"/>
          <p:cNvSpPr/>
          <p:nvPr userDrawn="1"/>
        </p:nvSpPr>
        <p:spPr>
          <a:xfrm>
            <a:off x="117368" y="5157192"/>
            <a:ext cx="2723823" cy="369332"/>
          </a:xfrm>
          <a:prstGeom prst="rect">
            <a:avLst/>
          </a:prstGeom>
        </p:spPr>
        <p:txBody>
          <a:bodyPr wrap="none">
            <a:spAutoFit/>
          </a:bodyPr>
          <a:lstStyle/>
          <a:p>
            <a:r>
              <a:rPr lang="zh-CN" altLang="en-US" sz="1800" dirty="0">
                <a:solidFill>
                  <a:prstClr val="white">
                    <a:lumMod val="95000"/>
                  </a:prstClr>
                </a:solidFill>
                <a:latin typeface="微软雅黑" panose="020B0503020204020204" pitchFamily="34" charset="-122"/>
                <a:ea typeface="微软雅黑" panose="020B0503020204020204" pitchFamily="34" charset="-122"/>
              </a:rPr>
              <a:t>爱国、进步、科学、民主</a:t>
            </a:r>
          </a:p>
        </p:txBody>
      </p:sp>
      <p:sp>
        <p:nvSpPr>
          <p:cNvPr id="26" name="Freeform 7"/>
          <p:cNvSpPr>
            <a:spLocks noChangeAspect="1" noEditPoints="1"/>
          </p:cNvSpPr>
          <p:nvPr userDrawn="1"/>
        </p:nvSpPr>
        <p:spPr bwMode="auto">
          <a:xfrm>
            <a:off x="6771951" y="5097245"/>
            <a:ext cx="402094" cy="540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lumMod val="75000"/>
            </a:schemeClr>
          </a:solidFill>
          <a:ln>
            <a:noFill/>
          </a:ln>
          <a:extLst/>
        </p:spPr>
        <p:txBody>
          <a:bodyPr vert="horz" wrap="square" lIns="68562" tIns="34281" rIns="68562" bIns="34281" numCol="1" anchor="t" anchorCtr="0" compatLnSpc="1">
            <a:prstTxWarp prst="textNoShape">
              <a:avLst/>
            </a:prstTxWarp>
          </a:bodyPr>
          <a:lstStyle/>
          <a:p>
            <a:endParaRPr lang="zh-CN" altLang="en-US" sz="1400">
              <a:solidFill>
                <a:srgbClr val="4F81BD">
                  <a:lumMod val="75000"/>
                </a:srgbClr>
              </a:solidFill>
              <a:latin typeface="微软雅黑" panose="020B0503020204020204" pitchFamily="34" charset="-122"/>
              <a:ea typeface="微软雅黑" panose="020B0503020204020204" pitchFamily="34" charset="-122"/>
            </a:endParaRPr>
          </a:p>
        </p:txBody>
      </p:sp>
      <p:sp>
        <p:nvSpPr>
          <p:cNvPr id="27" name="TextBox 26"/>
          <p:cNvSpPr txBox="1"/>
          <p:nvPr userDrawn="1"/>
        </p:nvSpPr>
        <p:spPr>
          <a:xfrm>
            <a:off x="3347864" y="1892830"/>
            <a:ext cx="5472608" cy="592452"/>
          </a:xfrm>
          <a:prstGeom prst="rect">
            <a:avLst/>
          </a:prstGeom>
          <a:noFill/>
        </p:spPr>
        <p:txBody>
          <a:bodyPr wrap="square" lIns="68562" tIns="34281" rIns="68562" bIns="34281" rtlCol="0">
            <a:spAutoFit/>
          </a:bodyPr>
          <a:lstStyle>
            <a:defPPr>
              <a:defRPr lang="zh-CN"/>
            </a:defPPr>
            <a:lvl1pPr>
              <a:defRPr sz="5000" b="1">
                <a:solidFill>
                  <a:schemeClr val="bg1"/>
                </a:solidFill>
                <a:latin typeface="+mn-ea"/>
                <a:ea typeface="+mn-ea"/>
              </a:defRPr>
            </a:lvl1pPr>
          </a:lstStyle>
          <a:p>
            <a:pPr algn="r"/>
            <a:r>
              <a:rPr lang="zh-CN" altLang="en-US" sz="3400" dirty="0" smtClean="0">
                <a:solidFill>
                  <a:srgbClr val="4F81BD">
                    <a:lumMod val="75000"/>
                  </a:srgbClr>
                </a:solidFill>
                <a:latin typeface="微软雅黑" panose="020B0503020204020204" pitchFamily="34" charset="-122"/>
                <a:ea typeface="微软雅黑" panose="020B0503020204020204" pitchFamily="34" charset="-122"/>
              </a:rPr>
              <a:t>论文答辩开题报告</a:t>
            </a:r>
            <a:r>
              <a:rPr lang="en-US" altLang="zh-CN" sz="3400" dirty="0" smtClean="0">
                <a:solidFill>
                  <a:srgbClr val="4F81BD">
                    <a:lumMod val="75000"/>
                  </a:srgbClr>
                </a:solidFill>
                <a:latin typeface="微软雅黑" panose="020B0503020204020204" pitchFamily="34" charset="-122"/>
                <a:ea typeface="微软雅黑" panose="020B0503020204020204" pitchFamily="34" charset="-122"/>
              </a:rPr>
              <a:t>PPT</a:t>
            </a:r>
            <a:r>
              <a:rPr lang="zh-CN" altLang="en-US" sz="3400" dirty="0" smtClean="0">
                <a:solidFill>
                  <a:srgbClr val="4F81BD">
                    <a:lumMod val="75000"/>
                  </a:srgbClr>
                </a:solidFill>
                <a:latin typeface="微软雅黑" panose="020B0503020204020204" pitchFamily="34" charset="-122"/>
                <a:ea typeface="微软雅黑" panose="020B0503020204020204" pitchFamily="34" charset="-122"/>
              </a:rPr>
              <a:t>模板</a:t>
            </a:r>
            <a:endParaRPr lang="zh-CN" altLang="zh-CN" sz="340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28" name="TextBox 27"/>
          <p:cNvSpPr txBox="1"/>
          <p:nvPr userDrawn="1"/>
        </p:nvSpPr>
        <p:spPr>
          <a:xfrm>
            <a:off x="7189467" y="5156945"/>
            <a:ext cx="1574754"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smtClean="0">
                <a:solidFill>
                  <a:srgbClr val="4F81BD">
                    <a:lumMod val="75000"/>
                  </a:srgbClr>
                </a:solidFill>
                <a:latin typeface="微软雅黑" panose="020B0503020204020204" pitchFamily="34" charset="-122"/>
                <a:ea typeface="微软雅黑" panose="020B0503020204020204" pitchFamily="34" charset="-122"/>
              </a:rPr>
              <a:t>答辩人：</a:t>
            </a:r>
            <a:r>
              <a:rPr lang="zh-CN" altLang="en-US" sz="1600" dirty="0">
                <a:solidFill>
                  <a:srgbClr val="4F81BD">
                    <a:lumMod val="75000"/>
                  </a:srgbClr>
                </a:solidFill>
                <a:latin typeface="微软雅黑" panose="020B0503020204020204" pitchFamily="34" charset="-122"/>
                <a:ea typeface="微软雅黑" panose="020B0503020204020204" pitchFamily="34" charset="-122"/>
              </a:rPr>
              <a:t>李剑锋</a:t>
            </a:r>
          </a:p>
        </p:txBody>
      </p:sp>
      <p:sp>
        <p:nvSpPr>
          <p:cNvPr id="29" name="TextBox 28"/>
          <p:cNvSpPr txBox="1"/>
          <p:nvPr userDrawn="1"/>
        </p:nvSpPr>
        <p:spPr>
          <a:xfrm>
            <a:off x="4687271" y="5156945"/>
            <a:ext cx="1840852" cy="315453"/>
          </a:xfrm>
          <a:prstGeom prst="rect">
            <a:avLst/>
          </a:prstGeom>
          <a:noFill/>
        </p:spPr>
        <p:txBody>
          <a:bodyPr wrap="none" lIns="68562" tIns="34281" rIns="68562" bIns="34281" rtlCol="0">
            <a:spAutoFit/>
          </a:bodyPr>
          <a:lstStyle/>
          <a:p>
            <a:r>
              <a:rPr lang="zh-CN" altLang="en-US" sz="1600" dirty="0">
                <a:solidFill>
                  <a:srgbClr val="4F81BD">
                    <a:lumMod val="75000"/>
                  </a:srgbClr>
                </a:solidFill>
                <a:latin typeface="微软雅黑" panose="020B0503020204020204" pitchFamily="34" charset="-122"/>
                <a:ea typeface="微软雅黑" panose="020B0503020204020204" pitchFamily="34" charset="-122"/>
              </a:rPr>
              <a:t>指导老师</a:t>
            </a:r>
            <a:r>
              <a:rPr lang="zh-CN" altLang="en-US" sz="1600" dirty="0" smtClean="0">
                <a:solidFill>
                  <a:srgbClr val="4F81BD">
                    <a:lumMod val="75000"/>
                  </a:srgbClr>
                </a:solidFill>
                <a:latin typeface="微软雅黑" panose="020B0503020204020204" pitchFamily="34" charset="-122"/>
                <a:ea typeface="微软雅黑" panose="020B0503020204020204" pitchFamily="34" charset="-122"/>
              </a:rPr>
              <a:t>：王</a:t>
            </a:r>
            <a:r>
              <a:rPr lang="zh-CN" altLang="en-US" sz="1600" dirty="0">
                <a:solidFill>
                  <a:srgbClr val="4F81BD">
                    <a:lumMod val="75000"/>
                  </a:srgbClr>
                </a:solidFill>
                <a:latin typeface="微软雅黑" panose="020B0503020204020204" pitchFamily="34" charset="-122"/>
                <a:ea typeface="微软雅黑" panose="020B0503020204020204" pitchFamily="34" charset="-122"/>
              </a:rPr>
              <a:t>老师</a:t>
            </a:r>
            <a:r>
              <a:rPr lang="zh-CN" altLang="en-US" sz="1600" dirty="0" smtClean="0">
                <a:solidFill>
                  <a:srgbClr val="4F81BD">
                    <a:lumMod val="75000"/>
                  </a:srgbClr>
                </a:solidFill>
                <a:latin typeface="微软雅黑" panose="020B0503020204020204" pitchFamily="34" charset="-122"/>
                <a:ea typeface="微软雅黑" panose="020B0503020204020204" pitchFamily="34" charset="-122"/>
              </a:rPr>
              <a:t> </a:t>
            </a:r>
            <a:endParaRPr lang="zh-CN" altLang="en-US" sz="160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30" name="TextBox 29"/>
          <p:cNvSpPr txBox="1"/>
          <p:nvPr userDrawn="1"/>
        </p:nvSpPr>
        <p:spPr>
          <a:xfrm>
            <a:off x="5148067" y="2852936"/>
            <a:ext cx="3617021" cy="377008"/>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a:ea typeface="微软雅黑"/>
              </a:defRPr>
            </a:lvl1pPr>
          </a:lstStyle>
          <a:p>
            <a:pPr algn="r"/>
            <a:r>
              <a:rPr lang="zh-CN" altLang="en-US" sz="2000" b="1" dirty="0" smtClean="0">
                <a:solidFill>
                  <a:srgbClr val="4F81BD">
                    <a:lumMod val="75000"/>
                  </a:srgbClr>
                </a:solidFill>
                <a:latin typeface="微软雅黑" panose="020B0503020204020204" pitchFamily="34" charset="-122"/>
                <a:ea typeface="微软雅黑" panose="020B0503020204020204" pitchFamily="34" charset="-122"/>
              </a:rPr>
              <a:t>北京大学信息科学技术学院</a:t>
            </a:r>
            <a:endParaRPr lang="en-US" altLang="zh-CN" sz="2000" b="1"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31" name="TextBox 30"/>
          <p:cNvSpPr txBox="1"/>
          <p:nvPr userDrawn="1"/>
        </p:nvSpPr>
        <p:spPr>
          <a:xfrm>
            <a:off x="6785135" y="3639410"/>
            <a:ext cx="1979953" cy="346230"/>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a:ea typeface="微软雅黑"/>
              </a:defRPr>
            </a:lvl1pPr>
          </a:lstStyle>
          <a:p>
            <a:pPr algn="r"/>
            <a:r>
              <a:rPr lang="zh-CN" altLang="en-US" sz="1800" dirty="0">
                <a:solidFill>
                  <a:srgbClr val="4F81BD">
                    <a:lumMod val="75000"/>
                  </a:srgbClr>
                </a:solidFill>
                <a:latin typeface="微软雅黑" panose="020B0503020204020204" pitchFamily="34" charset="-122"/>
                <a:ea typeface="微软雅黑" panose="020B0503020204020204" pitchFamily="34" charset="-122"/>
              </a:rPr>
              <a:t>专业</a:t>
            </a:r>
            <a:r>
              <a:rPr lang="zh-CN" altLang="en-US" sz="1800" dirty="0" smtClean="0">
                <a:solidFill>
                  <a:srgbClr val="4F81BD">
                    <a:lumMod val="75000"/>
                  </a:srgbClr>
                </a:solidFill>
                <a:latin typeface="微软雅黑" panose="020B0503020204020204" pitchFamily="34" charset="-122"/>
                <a:ea typeface="微软雅黑" panose="020B0503020204020204" pitchFamily="34" charset="-122"/>
              </a:rPr>
              <a:t>：</a:t>
            </a:r>
            <a:r>
              <a:rPr lang="zh-CN" altLang="en-US" sz="1800" dirty="0">
                <a:solidFill>
                  <a:srgbClr val="4F81BD">
                    <a:lumMod val="75000"/>
                  </a:srgbClr>
                </a:solidFill>
                <a:latin typeface="微软雅黑" panose="020B0503020204020204" pitchFamily="34" charset="-122"/>
                <a:ea typeface="微软雅黑" panose="020B0503020204020204" pitchFamily="34" charset="-122"/>
              </a:rPr>
              <a:t>微电子学</a:t>
            </a:r>
            <a:endParaRPr lang="en-US" altLang="zh-CN" sz="180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32" name="Freeform 8"/>
          <p:cNvSpPr>
            <a:spLocks noChangeAspect="1" noEditPoints="1"/>
          </p:cNvSpPr>
          <p:nvPr userDrawn="1"/>
        </p:nvSpPr>
        <p:spPr bwMode="auto">
          <a:xfrm>
            <a:off x="4283968" y="5097245"/>
            <a:ext cx="403302" cy="540000"/>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lumMod val="75000"/>
            </a:schemeClr>
          </a:solidFill>
          <a:ln>
            <a:noFill/>
          </a:ln>
        </p:spPr>
        <p:txBody>
          <a:bodyPr vert="horz" wrap="square" lIns="68562" tIns="34281" rIns="68562" bIns="34281" numCol="1" anchor="t" anchorCtr="0" compatLnSpc="1">
            <a:prstTxWarp prst="textNoShape">
              <a:avLst/>
            </a:prstTxWarp>
          </a:bodyPr>
          <a:lstStyle/>
          <a:p>
            <a:endParaRPr lang="zh-CN" altLang="en-US" sz="1800">
              <a:solidFill>
                <a:srgbClr val="4F81BD">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00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by="(-#ppt_w*2)" calcmode="lin" valueType="num">
                                      <p:cBhvr rctx="PPT">
                                        <p:cTn id="7" dur="500" autoRev="1" fill="hold">
                                          <p:stCondLst>
                                            <p:cond delay="0"/>
                                          </p:stCondLst>
                                        </p:cTn>
                                        <p:tgtEl>
                                          <p:spTgt spid="27"/>
                                        </p:tgtEl>
                                        <p:attrNameLst>
                                          <p:attrName>ppt_w</p:attrName>
                                        </p:attrNameLst>
                                      </p:cBhvr>
                                    </p:anim>
                                    <p:anim by="(#ppt_w*0.50)" calcmode="lin" valueType="num">
                                      <p:cBhvr>
                                        <p:cTn id="8" dur="500" decel="50000" autoRev="1" fill="hold">
                                          <p:stCondLst>
                                            <p:cond delay="0"/>
                                          </p:stCondLst>
                                        </p:cTn>
                                        <p:tgtEl>
                                          <p:spTgt spid="27"/>
                                        </p:tgtEl>
                                        <p:attrNameLst>
                                          <p:attrName>ppt_x</p:attrName>
                                        </p:attrNameLst>
                                      </p:cBhvr>
                                    </p:anim>
                                    <p:anim from="(-#ppt_h/2)" to="(#ppt_y)" calcmode="lin" valueType="num">
                                      <p:cBhvr>
                                        <p:cTn id="9" dur="1000" fill="hold">
                                          <p:stCondLst>
                                            <p:cond delay="0"/>
                                          </p:stCondLst>
                                        </p:cTn>
                                        <p:tgtEl>
                                          <p:spTgt spid="27"/>
                                        </p:tgtEl>
                                        <p:attrNameLst>
                                          <p:attrName>ppt_y</p:attrName>
                                        </p:attrNameLst>
                                      </p:cBhvr>
                                    </p:anim>
                                    <p:animRot by="21600000">
                                      <p:cBhvr>
                                        <p:cTn id="10" dur="1000" fill="hold">
                                          <p:stCondLst>
                                            <p:cond delay="0"/>
                                          </p:stCondLst>
                                        </p:cTn>
                                        <p:tgtEl>
                                          <p:spTgt spid="27"/>
                                        </p:tgtEl>
                                        <p:attrNameLst>
                                          <p:attrName>r</p:attrName>
                                        </p:attrNameLst>
                                      </p:cBhvr>
                                    </p:animRot>
                                  </p:childTnLst>
                                </p:cTn>
                              </p:par>
                            </p:childTnLst>
                          </p:cTn>
                        </p:par>
                        <p:par>
                          <p:cTn id="11" fill="hold">
                            <p:stCondLst>
                              <p:cond delay="2200"/>
                            </p:stCondLst>
                            <p:childTnLst>
                              <p:par>
                                <p:cTn id="12" presetID="3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 calcmode="lin" valueType="num">
                                      <p:cBhvr>
                                        <p:cTn id="16" dur="500" fill="hold"/>
                                        <p:tgtEl>
                                          <p:spTgt spid="30"/>
                                        </p:tgtEl>
                                        <p:attrNameLst>
                                          <p:attrName>style.rotation</p:attrName>
                                        </p:attrNameLst>
                                      </p:cBhvr>
                                      <p:tavLst>
                                        <p:tav tm="0">
                                          <p:val>
                                            <p:fltVal val="90"/>
                                          </p:val>
                                        </p:tav>
                                        <p:tav tm="100000">
                                          <p:val>
                                            <p:fltVal val="0"/>
                                          </p:val>
                                        </p:tav>
                                      </p:tavLst>
                                    </p:anim>
                                    <p:animEffect transition="in" filter="fade">
                                      <p:cBhvr>
                                        <p:cTn id="17" dur="500"/>
                                        <p:tgtEl>
                                          <p:spTgt spid="30"/>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 calcmode="lin" valueType="num">
                                      <p:cBhvr>
                                        <p:cTn id="22" dur="500" fill="hold"/>
                                        <p:tgtEl>
                                          <p:spTgt spid="31"/>
                                        </p:tgtEl>
                                        <p:attrNameLst>
                                          <p:attrName>style.rotation</p:attrName>
                                        </p:attrNameLst>
                                      </p:cBhvr>
                                      <p:tavLst>
                                        <p:tav tm="0">
                                          <p:val>
                                            <p:fltVal val="90"/>
                                          </p:val>
                                        </p:tav>
                                        <p:tav tm="100000">
                                          <p:val>
                                            <p:fltVal val="0"/>
                                          </p:val>
                                        </p:tav>
                                      </p:tavLst>
                                    </p:anim>
                                    <p:animEffect transition="in" filter="fade">
                                      <p:cBhvr>
                                        <p:cTn id="23" dur="500"/>
                                        <p:tgtEl>
                                          <p:spTgt spid="31"/>
                                        </p:tgtEl>
                                      </p:cBhvr>
                                    </p:animEffect>
                                  </p:childTnLst>
                                </p:cTn>
                              </p:par>
                            </p:childTnLst>
                          </p:cTn>
                        </p:par>
                        <p:par>
                          <p:cTn id="24" fill="hold">
                            <p:stCondLst>
                              <p:cond delay="2700"/>
                            </p:stCondLst>
                            <p:childTnLst>
                              <p:par>
                                <p:cTn id="25" presetID="2" presetClass="entr" presetSubtype="12"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par>
                          <p:cTn id="33" fill="hold">
                            <p:stCondLst>
                              <p:cond delay="3200"/>
                            </p:stCondLst>
                            <p:childTnLst>
                              <p:par>
                                <p:cTn id="34" presetID="22" presetClass="entr" presetSubtype="8"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29" grpId="0"/>
      <p:bldP spid="30" grpId="0"/>
      <p:bldP spid="31" grpId="0"/>
      <p:bldP spid="3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0738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2018/3/14 Wednesday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006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2018/3/14 Wednesday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6984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2018/3/14 Wednesday</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76311503"/>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1.xm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4.jp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2.wmf"/><Relationship Id="rId4" Type="http://schemas.openxmlformats.org/officeDocument/2006/relationships/image" Target="../media/image3.jpg"/><Relationship Id="rId9"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wmf"/><Relationship Id="rId18" Type="http://schemas.openxmlformats.org/officeDocument/2006/relationships/image" Target="../media/image27.emf"/><Relationship Id="rId26" Type="http://schemas.openxmlformats.org/officeDocument/2006/relationships/image" Target="../media/image3.jpg"/><Relationship Id="rId3" Type="http://schemas.openxmlformats.org/officeDocument/2006/relationships/notesSlide" Target="../notesSlides/notesSlide13.xml"/><Relationship Id="rId21" Type="http://schemas.openxmlformats.org/officeDocument/2006/relationships/image" Target="../media/image30.emf"/><Relationship Id="rId7" Type="http://schemas.openxmlformats.org/officeDocument/2006/relationships/image" Target="../media/image19.wmf"/><Relationship Id="rId12" Type="http://schemas.openxmlformats.org/officeDocument/2006/relationships/oleObject" Target="../embeddings/oleObject9.bin"/><Relationship Id="rId17" Type="http://schemas.openxmlformats.org/officeDocument/2006/relationships/image" Target="../media/image26.emf"/><Relationship Id="rId25" Type="http://schemas.openxmlformats.org/officeDocument/2006/relationships/image" Target="../media/image34.emf"/><Relationship Id="rId2" Type="http://schemas.openxmlformats.org/officeDocument/2006/relationships/slideLayout" Target="../slideLayouts/slideLayout3.xml"/><Relationship Id="rId16" Type="http://schemas.openxmlformats.org/officeDocument/2006/relationships/image" Target="../media/image25.emf"/><Relationship Id="rId20" Type="http://schemas.openxmlformats.org/officeDocument/2006/relationships/image" Target="../media/image29.emf"/><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1.wmf"/><Relationship Id="rId24" Type="http://schemas.openxmlformats.org/officeDocument/2006/relationships/image" Target="../media/image33.emf"/><Relationship Id="rId5" Type="http://schemas.openxmlformats.org/officeDocument/2006/relationships/image" Target="../media/image18.wmf"/><Relationship Id="rId15" Type="http://schemas.openxmlformats.org/officeDocument/2006/relationships/image" Target="../media/image24.emf"/><Relationship Id="rId23" Type="http://schemas.openxmlformats.org/officeDocument/2006/relationships/image" Target="../media/image32.emf"/><Relationship Id="rId10" Type="http://schemas.openxmlformats.org/officeDocument/2006/relationships/oleObject" Target="../embeddings/oleObject8.bin"/><Relationship Id="rId19" Type="http://schemas.openxmlformats.org/officeDocument/2006/relationships/image" Target="../media/image28.emf"/><Relationship Id="rId4" Type="http://schemas.openxmlformats.org/officeDocument/2006/relationships/oleObject" Target="../embeddings/oleObject5.bin"/><Relationship Id="rId9" Type="http://schemas.openxmlformats.org/officeDocument/2006/relationships/image" Target="../media/image20.wmf"/><Relationship Id="rId14" Type="http://schemas.openxmlformats.org/officeDocument/2006/relationships/image" Target="../media/image23.emf"/><Relationship Id="rId22" Type="http://schemas.openxmlformats.org/officeDocument/2006/relationships/image" Target="../media/image31.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35.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38.png"/><Relationship Id="rId10" Type="http://schemas.openxmlformats.org/officeDocument/2006/relationships/image" Target="../media/image3.jpg"/><Relationship Id="rId4" Type="http://schemas.openxmlformats.org/officeDocument/2006/relationships/image" Target="../media/image37.png"/><Relationship Id="rId9" Type="http://schemas.openxmlformats.org/officeDocument/2006/relationships/image" Target="../media/image36.w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jp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46.wmf"/><Relationship Id="rId12" Type="http://schemas.openxmlformats.org/officeDocument/2006/relationships/image" Target="../media/image48.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oleObject" Target="../embeddings/Microsoft_Visio_2003-2010___1.vsd"/><Relationship Id="rId5" Type="http://schemas.openxmlformats.org/officeDocument/2006/relationships/image" Target="../media/image45.wmf"/><Relationship Id="rId10" Type="http://schemas.openxmlformats.org/officeDocument/2006/relationships/image" Target="../media/image3.jpg"/><Relationship Id="rId4" Type="http://schemas.openxmlformats.org/officeDocument/2006/relationships/oleObject" Target="../embeddings/oleObject12.bin"/><Relationship Id="rId9" Type="http://schemas.openxmlformats.org/officeDocument/2006/relationships/image" Target="../media/image47.wmf"/></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19.xml"/><Relationship Id="rId7" Type="http://schemas.openxmlformats.org/officeDocument/2006/relationships/oleObject" Target="../embeddings/oleObject16.bin"/><Relationship Id="rId12"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6.wmf"/><Relationship Id="rId11" Type="http://schemas.openxmlformats.org/officeDocument/2006/relationships/image" Target="../media/image55.png"/><Relationship Id="rId5" Type="http://schemas.openxmlformats.org/officeDocument/2006/relationships/oleObject" Target="../embeddings/oleObject15.bin"/><Relationship Id="rId10"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1.xml"/><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jpg"/><Relationship Id="rId11" Type="http://schemas.openxmlformats.org/officeDocument/2006/relationships/image" Target="../media/image58.wmf"/><Relationship Id="rId5" Type="http://schemas.openxmlformats.org/officeDocument/2006/relationships/image" Target="../media/image59.png"/><Relationship Id="rId10" Type="http://schemas.openxmlformats.org/officeDocument/2006/relationships/oleObject" Target="../embeddings/oleObject17.bin"/><Relationship Id="rId4" Type="http://schemas.openxmlformats.org/officeDocument/2006/relationships/image" Target="../media/image63.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3.xml"/><Relationship Id="rId7" Type="http://schemas.openxmlformats.org/officeDocument/2006/relationships/image" Target="../media/image6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7.png"/><Relationship Id="rId5" Type="http://schemas.openxmlformats.org/officeDocument/2006/relationships/image" Target="../media/image3.jpg"/><Relationship Id="rId10" Type="http://schemas.openxmlformats.org/officeDocument/2006/relationships/image" Target="../media/image71.png"/><Relationship Id="rId4" Type="http://schemas.openxmlformats.org/officeDocument/2006/relationships/notesSlide" Target="../notesSlides/notesSlide24.xml"/><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notesSlide" Target="../notesSlides/notesSlide9.xml"/><Relationship Id="rId7" Type="http://schemas.openxmlformats.org/officeDocument/2006/relationships/image" Target="../media/image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010618" cy="560717"/>
          </a:xfrm>
          <a:prstGeom prst="rect">
            <a:avLst/>
          </a:prstGeom>
          <a:effectLst>
            <a:softEdge rad="101600"/>
          </a:effectLst>
        </p:spPr>
      </p:pic>
      <p:sp>
        <p:nvSpPr>
          <p:cNvPr id="20" name="文本框 19"/>
          <p:cNvSpPr txBox="1"/>
          <p:nvPr/>
        </p:nvSpPr>
        <p:spPr>
          <a:xfrm>
            <a:off x="-276045" y="2249896"/>
            <a:ext cx="8808585" cy="646331"/>
          </a:xfrm>
          <a:prstGeom prst="rect">
            <a:avLst/>
          </a:prstGeom>
          <a:noFill/>
        </p:spPr>
        <p:txBody>
          <a:bodyPr wrap="square" rtlCol="0">
            <a:spAutoFit/>
          </a:bodyPr>
          <a:lstStyle/>
          <a:p>
            <a:pPr indent="1147445" algn="just">
              <a:spcAft>
                <a:spcPts val="0"/>
              </a:spcAft>
            </a:pPr>
            <a:r>
              <a:rPr lang="zh-CN" altLang="zh-CN" sz="3600" b="1" kern="100" dirty="0">
                <a:latin typeface="Times New Roman" panose="02020603050405020304" pitchFamily="18" charset="0"/>
              </a:rPr>
              <a:t>基于视觉的经颅磁治疗导航系统研究</a:t>
            </a:r>
            <a:endParaRPr lang="zh-CN" altLang="zh-CN" sz="3600" kern="100" dirty="0">
              <a:latin typeface="Times New Roman" panose="02020603050405020304" pitchFamily="18" charset="0"/>
            </a:endParaRPr>
          </a:p>
        </p:txBody>
      </p:sp>
      <p:sp>
        <p:nvSpPr>
          <p:cNvPr id="6" name="CustomShape 3"/>
          <p:cNvSpPr/>
          <p:nvPr/>
        </p:nvSpPr>
        <p:spPr>
          <a:xfrm>
            <a:off x="4378540" y="3991804"/>
            <a:ext cx="2189879" cy="289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b="0" strike="noStrike" spc="-1" dirty="0" err="1">
                <a:uFill>
                  <a:solidFill>
                    <a:srgbClr val="FFFFFF"/>
                  </a:solidFill>
                </a:uFill>
                <a:latin typeface="+mn-ea"/>
              </a:rPr>
              <a:t>答辩人</a:t>
            </a:r>
            <a:r>
              <a:rPr lang="en-US" sz="2000" b="0" strike="noStrike" spc="-1" dirty="0" smtClean="0">
                <a:uFill>
                  <a:solidFill>
                    <a:srgbClr val="FFFFFF"/>
                  </a:solidFill>
                </a:uFill>
                <a:latin typeface="+mn-ea"/>
              </a:rPr>
              <a:t>：</a:t>
            </a:r>
            <a:r>
              <a:rPr lang="zh-CN" altLang="en-US" sz="2000" spc="-1" dirty="0">
                <a:uFill>
                  <a:solidFill>
                    <a:srgbClr val="FFFFFF"/>
                  </a:solidFill>
                </a:uFill>
                <a:latin typeface="+mn-ea"/>
              </a:rPr>
              <a:t>张庆培</a:t>
            </a:r>
            <a:endParaRPr lang="en-US" sz="2000" b="0" strike="noStrike" spc="-1" dirty="0">
              <a:uFill>
                <a:solidFill>
                  <a:srgbClr val="FFFFFF"/>
                </a:solidFill>
              </a:uFill>
              <a:latin typeface="+mn-ea"/>
            </a:endParaRPr>
          </a:p>
        </p:txBody>
      </p:sp>
      <p:grpSp>
        <p:nvGrpSpPr>
          <p:cNvPr id="2" name="组合 1"/>
          <p:cNvGrpSpPr/>
          <p:nvPr/>
        </p:nvGrpSpPr>
        <p:grpSpPr>
          <a:xfrm>
            <a:off x="3143965" y="3760872"/>
            <a:ext cx="760860" cy="801980"/>
            <a:chOff x="5132051" y="4235846"/>
            <a:chExt cx="331560" cy="442080"/>
          </a:xfrm>
        </p:grpSpPr>
        <p:sp>
          <p:nvSpPr>
            <p:cNvPr id="7" name="CustomShape 4"/>
            <p:cNvSpPr/>
            <p:nvPr/>
          </p:nvSpPr>
          <p:spPr>
            <a:xfrm>
              <a:off x="5132051" y="4235846"/>
              <a:ext cx="331560" cy="44208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8" name="CustomShape 5"/>
            <p:cNvSpPr/>
            <p:nvPr/>
          </p:nvSpPr>
          <p:spPr>
            <a:xfrm>
              <a:off x="5266691" y="4506926"/>
              <a:ext cx="17640" cy="23400"/>
            </a:xfrm>
            <a:custGeom>
              <a:avLst/>
              <a:gdLst/>
              <a:ahLst/>
              <a:cxnLst/>
              <a:rect l="l" t="t"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solidFill>
              <a:schemeClr val="bg1"/>
            </a:solidFill>
            <a:ln>
              <a:noFill/>
            </a:ln>
          </p:spPr>
          <p:style>
            <a:lnRef idx="0">
              <a:scrgbClr r="0" g="0" b="0"/>
            </a:lnRef>
            <a:fillRef idx="0">
              <a:scrgbClr r="0" g="0" b="0"/>
            </a:fillRef>
            <a:effectRef idx="0">
              <a:scrgbClr r="0" g="0" b="0"/>
            </a:effectRef>
            <a:fontRef idx="minor"/>
          </p:style>
        </p:sp>
        <p:sp>
          <p:nvSpPr>
            <p:cNvPr id="9" name="CustomShape 6"/>
            <p:cNvSpPr/>
            <p:nvPr/>
          </p:nvSpPr>
          <p:spPr>
            <a:xfrm>
              <a:off x="5310611" y="4506926"/>
              <a:ext cx="17640" cy="23400"/>
            </a:xfrm>
            <a:custGeom>
              <a:avLst/>
              <a:gdLst/>
              <a:ahLst/>
              <a:cxnLst/>
              <a:rect l="l" t="t"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solidFill>
              <a:schemeClr val="bg1"/>
            </a:solidFill>
            <a:ln>
              <a:noFill/>
            </a:ln>
          </p:spPr>
          <p:style>
            <a:lnRef idx="0">
              <a:scrgbClr r="0" g="0" b="0"/>
            </a:lnRef>
            <a:fillRef idx="0">
              <a:scrgbClr r="0" g="0" b="0"/>
            </a:fillRef>
            <a:effectRef idx="0">
              <a:scrgbClr r="0" g="0" b="0"/>
            </a:effectRef>
            <a:fontRef idx="minor"/>
          </p:style>
        </p:sp>
        <p:sp>
          <p:nvSpPr>
            <p:cNvPr id="10" name="CustomShape 7"/>
            <p:cNvSpPr/>
            <p:nvPr/>
          </p:nvSpPr>
          <p:spPr>
            <a:xfrm>
              <a:off x="5207651" y="4327646"/>
              <a:ext cx="179640" cy="111600"/>
            </a:xfrm>
            <a:custGeom>
              <a:avLst/>
              <a:gdLst/>
              <a:ahLst/>
              <a:cxnLst/>
              <a:rect l="l" t="t"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solidFill>
              <a:schemeClr val="bg1"/>
            </a:solidFill>
            <a:ln>
              <a:noFill/>
            </a:ln>
          </p:spPr>
          <p:style>
            <a:lnRef idx="0">
              <a:scrgbClr r="0" g="0" b="0"/>
            </a:lnRef>
            <a:fillRef idx="0">
              <a:scrgbClr r="0" g="0" b="0"/>
            </a:fillRef>
            <a:effectRef idx="0">
              <a:scrgbClr r="0" g="0" b="0"/>
            </a:effectRef>
            <a:fontRef idx="minor"/>
          </p:style>
        </p:sp>
        <p:sp>
          <p:nvSpPr>
            <p:cNvPr id="11" name="CustomShape 8"/>
            <p:cNvSpPr/>
            <p:nvPr/>
          </p:nvSpPr>
          <p:spPr>
            <a:xfrm>
              <a:off x="5220971" y="4412246"/>
              <a:ext cx="153360" cy="173160"/>
            </a:xfrm>
            <a:custGeom>
              <a:avLst/>
              <a:gdLst/>
              <a:ahLst/>
              <a:cxnLst/>
              <a:rect l="l" t="t"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solidFill>
              <a:schemeClr val="bg1"/>
            </a:solidFill>
            <a:ln>
              <a:noFill/>
            </a:ln>
          </p:spPr>
          <p:style>
            <a:lnRef idx="0">
              <a:scrgbClr r="0" g="0" b="0"/>
            </a:lnRef>
            <a:fillRef idx="0">
              <a:scrgbClr r="0" g="0" b="0"/>
            </a:fillRef>
            <a:effectRef idx="0">
              <a:scrgbClr r="0" g="0" b="0"/>
            </a:effectRef>
            <a:fontRef idx="minor"/>
          </p:style>
        </p:sp>
      </p:grpSp>
      <p:sp>
        <p:nvSpPr>
          <p:cNvPr id="12" name="CustomShape 9"/>
          <p:cNvSpPr/>
          <p:nvPr/>
        </p:nvSpPr>
        <p:spPr>
          <a:xfrm>
            <a:off x="4542591" y="5282597"/>
            <a:ext cx="2491803" cy="289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b="1" strike="noStrike" spc="-1" dirty="0" err="1" smtClean="0">
                <a:uFill>
                  <a:solidFill>
                    <a:srgbClr val="FFFFFF"/>
                  </a:solidFill>
                </a:uFill>
                <a:latin typeface="宋体" panose="02010600030101010101" pitchFamily="2" charset="-122"/>
                <a:ea typeface="宋体" panose="02010600030101010101" pitchFamily="2" charset="-122"/>
              </a:rPr>
              <a:t>指导</a:t>
            </a:r>
            <a:r>
              <a:rPr lang="zh-CN" altLang="en-US" sz="2000" b="1" strike="noStrike" spc="-1" dirty="0" smtClean="0">
                <a:uFill>
                  <a:solidFill>
                    <a:srgbClr val="FFFFFF"/>
                  </a:solidFill>
                </a:uFill>
                <a:latin typeface="宋体" panose="02010600030101010101" pitchFamily="2" charset="-122"/>
                <a:ea typeface="宋体" panose="02010600030101010101" pitchFamily="2" charset="-122"/>
              </a:rPr>
              <a:t>教师</a:t>
            </a:r>
            <a:r>
              <a:rPr lang="en-US" sz="2000" b="0" strike="noStrike" spc="-1" dirty="0" smtClean="0">
                <a:uFill>
                  <a:solidFill>
                    <a:srgbClr val="FFFFFF"/>
                  </a:solidFill>
                </a:uFill>
                <a:latin typeface="宋体" panose="02010600030101010101" pitchFamily="2" charset="-122"/>
                <a:ea typeface="宋体" panose="02010600030101010101" pitchFamily="2" charset="-122"/>
              </a:rPr>
              <a:t>：</a:t>
            </a:r>
            <a:r>
              <a:rPr lang="en-US" sz="2000" b="0" strike="noStrike" spc="-1" dirty="0" err="1">
                <a:uFill>
                  <a:solidFill>
                    <a:srgbClr val="FFFFFF"/>
                  </a:solidFill>
                </a:uFill>
                <a:latin typeface="宋体" panose="02010600030101010101" pitchFamily="2" charset="-122"/>
                <a:ea typeface="宋体" panose="02010600030101010101" pitchFamily="2" charset="-122"/>
              </a:rPr>
              <a:t>王昕教授</a:t>
            </a:r>
            <a:endParaRPr lang="en-US" sz="2000" b="0" strike="noStrike" spc="-1" dirty="0">
              <a:uFill>
                <a:solidFill>
                  <a:srgbClr val="FFFFFF"/>
                </a:solidFill>
              </a:uFill>
              <a:latin typeface="宋体" panose="02010600030101010101" pitchFamily="2" charset="-122"/>
              <a:ea typeface="宋体" panose="02010600030101010101" pitchFamily="2" charset="-122"/>
            </a:endParaRPr>
          </a:p>
        </p:txBody>
      </p:sp>
      <p:grpSp>
        <p:nvGrpSpPr>
          <p:cNvPr id="3" name="组合 2"/>
          <p:cNvGrpSpPr/>
          <p:nvPr/>
        </p:nvGrpSpPr>
        <p:grpSpPr>
          <a:xfrm>
            <a:off x="3198667" y="5026507"/>
            <a:ext cx="791070" cy="801980"/>
            <a:chOff x="6498251" y="4235846"/>
            <a:chExt cx="331560" cy="442080"/>
          </a:xfrm>
        </p:grpSpPr>
        <p:sp>
          <p:nvSpPr>
            <p:cNvPr id="13" name="CustomShape 10"/>
            <p:cNvSpPr/>
            <p:nvPr/>
          </p:nvSpPr>
          <p:spPr>
            <a:xfrm>
              <a:off x="6498251" y="4235846"/>
              <a:ext cx="331560" cy="44208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14" name="CustomShape 11"/>
            <p:cNvSpPr/>
            <p:nvPr/>
          </p:nvSpPr>
          <p:spPr>
            <a:xfrm>
              <a:off x="6629651" y="4405046"/>
              <a:ext cx="70560" cy="31680"/>
            </a:xfrm>
            <a:custGeom>
              <a:avLst/>
              <a:gdLst/>
              <a:ahLst/>
              <a:cxnLst/>
              <a:rect l="l" t="t"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15" name="CustomShape 12"/>
            <p:cNvSpPr/>
            <p:nvPr/>
          </p:nvSpPr>
          <p:spPr>
            <a:xfrm>
              <a:off x="6567011" y="4487126"/>
              <a:ext cx="194400" cy="101880"/>
            </a:xfrm>
            <a:custGeom>
              <a:avLst/>
              <a:gdLst/>
              <a:ahLst/>
              <a:cxnLst/>
              <a:rect l="l" t="t"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solidFill>
              <a:schemeClr val="bg1"/>
            </a:solidFill>
            <a:ln>
              <a:noFill/>
            </a:ln>
          </p:spPr>
          <p:style>
            <a:lnRef idx="0">
              <a:scrgbClr r="0" g="0" b="0"/>
            </a:lnRef>
            <a:fillRef idx="0">
              <a:scrgbClr r="0" g="0" b="0"/>
            </a:fillRef>
            <a:effectRef idx="0">
              <a:scrgbClr r="0" g="0" b="0"/>
            </a:effectRef>
            <a:fontRef idx="minor"/>
          </p:style>
        </p:sp>
        <p:sp>
          <p:nvSpPr>
            <p:cNvPr id="16" name="CustomShape 13"/>
            <p:cNvSpPr/>
            <p:nvPr/>
          </p:nvSpPr>
          <p:spPr>
            <a:xfrm>
              <a:off x="6614531" y="4324406"/>
              <a:ext cx="99360" cy="164160"/>
            </a:xfrm>
            <a:custGeom>
              <a:avLst/>
              <a:gdLst/>
              <a:ahLst/>
              <a:cxnLst/>
              <a:rect l="l" t="t"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solidFill>
              <a:schemeClr val="bg1"/>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1140275127"/>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15" y="3671989"/>
            <a:ext cx="7846510" cy="152400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25" y="1910922"/>
            <a:ext cx="3577531" cy="1362075"/>
          </a:xfrm>
          <a:prstGeom prst="rect">
            <a:avLst/>
          </a:prstGeom>
        </p:spPr>
      </p:pic>
      <p:sp>
        <p:nvSpPr>
          <p:cNvPr id="21" name="文本框 20"/>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sp>
        <p:nvSpPr>
          <p:cNvPr id="16" name="文本框 15"/>
          <p:cNvSpPr txBox="1"/>
          <p:nvPr/>
        </p:nvSpPr>
        <p:spPr>
          <a:xfrm>
            <a:off x="740413" y="1512377"/>
            <a:ext cx="2477467"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smtClean="0"/>
              <a:t>相机的标定</a:t>
            </a:r>
            <a:endParaRPr lang="zh-CN" altLang="en-US" sz="2000" b="1" dirty="0"/>
          </a:p>
        </p:txBody>
      </p:sp>
      <p:sp>
        <p:nvSpPr>
          <p:cNvPr id="22" name="文本框 21"/>
          <p:cNvSpPr txBox="1"/>
          <p:nvPr/>
        </p:nvSpPr>
        <p:spPr>
          <a:xfrm>
            <a:off x="343370" y="2072668"/>
            <a:ext cx="4271762" cy="1200329"/>
          </a:xfrm>
          <a:prstGeom prst="rect">
            <a:avLst/>
          </a:prstGeom>
          <a:noFill/>
        </p:spPr>
        <p:txBody>
          <a:bodyPr wrap="square" rtlCol="0">
            <a:spAutoFit/>
          </a:bodyPr>
          <a:lstStyle/>
          <a:p>
            <a:r>
              <a:rPr lang="en-US" altLang="zh-CN" dirty="0" smtClean="0"/>
              <a:t>         Kinect2</a:t>
            </a:r>
            <a:r>
              <a:rPr lang="zh-CN" altLang="en-US" dirty="0" smtClean="0"/>
              <a:t>是微软公司的第二代</a:t>
            </a:r>
            <a:r>
              <a:rPr lang="en-US" altLang="zh-CN" dirty="0" smtClean="0"/>
              <a:t>Kinect</a:t>
            </a:r>
            <a:r>
              <a:rPr lang="zh-CN" altLang="en-US" dirty="0" smtClean="0"/>
              <a:t>，</a:t>
            </a:r>
            <a:r>
              <a:rPr lang="zh-CN" altLang="en-US" dirty="0"/>
              <a:t>由一个彩色相机和一个深度相机组成。</a:t>
            </a:r>
            <a:r>
              <a:rPr lang="zh-CN" altLang="en-US" dirty="0" smtClean="0"/>
              <a:t>相比于第一代，他在很多地方有了一些改进，表</a:t>
            </a:r>
            <a:r>
              <a:rPr lang="en-US" altLang="zh-CN" dirty="0" smtClean="0"/>
              <a:t>1</a:t>
            </a:r>
            <a:r>
              <a:rPr lang="zh-CN" altLang="en-US" dirty="0" smtClean="0"/>
              <a:t>是他们之间的不同。</a:t>
            </a:r>
            <a:endParaRPr lang="zh-CN" altLang="en-US" dirty="0"/>
          </a:p>
        </p:txBody>
      </p:sp>
      <p:sp>
        <p:nvSpPr>
          <p:cNvPr id="23" name="矩形 22"/>
          <p:cNvSpPr/>
          <p:nvPr/>
        </p:nvSpPr>
        <p:spPr>
          <a:xfrm>
            <a:off x="435279" y="5434541"/>
            <a:ext cx="8199650" cy="1200329"/>
          </a:xfrm>
          <a:prstGeom prst="rect">
            <a:avLst/>
          </a:prstGeom>
        </p:spPr>
        <p:txBody>
          <a:bodyPr wrap="square">
            <a:spAutoFit/>
          </a:bodyPr>
          <a:lstStyle/>
          <a:p>
            <a:r>
              <a:rPr lang="en-US" altLang="zh-CN" dirty="0" smtClean="0">
                <a:solidFill>
                  <a:srgbClr val="3F3F3F"/>
                </a:solidFill>
                <a:latin typeface="微软雅黑" panose="020B0503020204020204" pitchFamily="34" charset="-122"/>
                <a:cs typeface="Times New Roman" panose="02020603050405020304" pitchFamily="18" charset="0"/>
              </a:rPr>
              <a:t>      </a:t>
            </a:r>
            <a:r>
              <a:rPr lang="zh-CN" altLang="zh-CN" dirty="0" smtClean="0">
                <a:solidFill>
                  <a:srgbClr val="3F3F3F"/>
                </a:solidFill>
                <a:latin typeface="微软雅黑" panose="020B0503020204020204" pitchFamily="34" charset="-122"/>
                <a:cs typeface="Times New Roman" panose="02020603050405020304" pitchFamily="18" charset="0"/>
              </a:rPr>
              <a:t>通常</a:t>
            </a:r>
            <a:r>
              <a:rPr lang="zh-CN" altLang="zh-CN" dirty="0">
                <a:solidFill>
                  <a:srgbClr val="3F3F3F"/>
                </a:solidFill>
                <a:latin typeface="微软雅黑" panose="020B0503020204020204" pitchFamily="34" charset="-122"/>
                <a:cs typeface="Times New Roman" panose="02020603050405020304" pitchFamily="18" charset="0"/>
              </a:rPr>
              <a:t>来说，我们需要对两个相机都进行标定，但是在</a:t>
            </a:r>
            <a:r>
              <a:rPr lang="zh-CN" altLang="zh-CN" dirty="0" smtClean="0">
                <a:solidFill>
                  <a:srgbClr val="3F3F3F"/>
                </a:solidFill>
                <a:latin typeface="微软雅黑" panose="020B0503020204020204" pitchFamily="34" charset="-122"/>
                <a:cs typeface="Times New Roman" panose="02020603050405020304" pitchFamily="18" charset="0"/>
              </a:rPr>
              <a:t>查阅资料</a:t>
            </a:r>
            <a:r>
              <a:rPr lang="zh-CN" altLang="en-US" dirty="0" smtClean="0">
                <a:solidFill>
                  <a:srgbClr val="3F3F3F"/>
                </a:solidFill>
                <a:latin typeface="微软雅黑" panose="020B0503020204020204" pitchFamily="34" charset="-122"/>
                <a:cs typeface="Times New Roman" panose="02020603050405020304" pitchFamily="18" charset="0"/>
              </a:rPr>
              <a:t>和实验</a:t>
            </a:r>
            <a:r>
              <a:rPr lang="zh-CN" altLang="zh-CN" dirty="0" smtClean="0">
                <a:solidFill>
                  <a:srgbClr val="3F3F3F"/>
                </a:solidFill>
                <a:latin typeface="微软雅黑" panose="020B0503020204020204" pitchFamily="34" charset="-122"/>
                <a:cs typeface="Times New Roman" panose="02020603050405020304" pitchFamily="18" charset="0"/>
              </a:rPr>
              <a:t>发现</a:t>
            </a:r>
            <a:r>
              <a:rPr lang="zh-CN" altLang="zh-CN" dirty="0">
                <a:solidFill>
                  <a:srgbClr val="3F3F3F"/>
                </a:solidFill>
                <a:latin typeface="微软雅黑" panose="020B0503020204020204" pitchFamily="34" charset="-122"/>
                <a:cs typeface="Times New Roman" panose="02020603050405020304" pitchFamily="18" charset="0"/>
              </a:rPr>
              <a:t>对于红外相机获得的深度</a:t>
            </a:r>
            <a:r>
              <a:rPr lang="zh-CN" altLang="zh-CN" dirty="0" smtClean="0">
                <a:solidFill>
                  <a:srgbClr val="3F3F3F"/>
                </a:solidFill>
                <a:latin typeface="微软雅黑" panose="020B0503020204020204" pitchFamily="34" charset="-122"/>
                <a:cs typeface="Times New Roman" panose="02020603050405020304" pitchFamily="18" charset="0"/>
              </a:rPr>
              <a:t>信息</a:t>
            </a:r>
            <a:r>
              <a:rPr lang="zh-CN" altLang="en-US" dirty="0" smtClean="0">
                <a:solidFill>
                  <a:srgbClr val="3F3F3F"/>
                </a:solidFill>
                <a:latin typeface="微软雅黑" panose="020B0503020204020204" pitchFamily="34" charset="-122"/>
                <a:cs typeface="Times New Roman" panose="02020603050405020304" pitchFamily="18" charset="0"/>
              </a:rPr>
              <a:t>已经能满足我们的要求</a:t>
            </a:r>
            <a:r>
              <a:rPr lang="zh-CN" altLang="zh-CN" dirty="0" smtClean="0">
                <a:solidFill>
                  <a:srgbClr val="3F3F3F"/>
                </a:solidFill>
                <a:latin typeface="微软雅黑" panose="020B0503020204020204" pitchFamily="34" charset="-122"/>
                <a:cs typeface="Times New Roman" panose="02020603050405020304" pitchFamily="18" charset="0"/>
              </a:rPr>
              <a:t>，</a:t>
            </a:r>
            <a:r>
              <a:rPr lang="zh-CN" altLang="zh-CN" dirty="0">
                <a:solidFill>
                  <a:srgbClr val="3F3F3F"/>
                </a:solidFill>
                <a:latin typeface="微软雅黑" panose="020B0503020204020204" pitchFamily="34" charset="-122"/>
                <a:cs typeface="Times New Roman" panose="02020603050405020304" pitchFamily="18" charset="0"/>
              </a:rPr>
              <a:t>所以我们只对</a:t>
            </a:r>
            <a:r>
              <a:rPr lang="en-US" altLang="zh-CN" dirty="0">
                <a:solidFill>
                  <a:srgbClr val="3F3F3F"/>
                </a:solidFill>
                <a:latin typeface="Times New Roman" panose="02020603050405020304" pitchFamily="18" charset="0"/>
              </a:rPr>
              <a:t>Kinect2</a:t>
            </a:r>
            <a:r>
              <a:rPr lang="zh-CN" altLang="zh-CN" dirty="0" smtClean="0">
                <a:solidFill>
                  <a:srgbClr val="3F3F3F"/>
                </a:solidFill>
                <a:latin typeface="微软雅黑" panose="020B0503020204020204" pitchFamily="34" charset="-122"/>
                <a:cs typeface="Times New Roman" panose="02020603050405020304" pitchFamily="18" charset="0"/>
              </a:rPr>
              <a:t>的</a:t>
            </a:r>
            <a:r>
              <a:rPr lang="zh-CN" altLang="en-US" dirty="0">
                <a:solidFill>
                  <a:srgbClr val="3F3F3F"/>
                </a:solidFill>
                <a:latin typeface="Times New Roman" panose="02020603050405020304" pitchFamily="18" charset="0"/>
              </a:rPr>
              <a:t>彩色</a:t>
            </a:r>
            <a:r>
              <a:rPr lang="zh-CN" altLang="zh-CN" dirty="0" smtClean="0">
                <a:solidFill>
                  <a:srgbClr val="3F3F3F"/>
                </a:solidFill>
                <a:latin typeface="微软雅黑" panose="020B0503020204020204" pitchFamily="34" charset="-122"/>
                <a:cs typeface="Times New Roman" panose="02020603050405020304" pitchFamily="18" charset="0"/>
              </a:rPr>
              <a:t>相机</a:t>
            </a:r>
            <a:r>
              <a:rPr lang="zh-CN" altLang="zh-CN" dirty="0">
                <a:solidFill>
                  <a:srgbClr val="3F3F3F"/>
                </a:solidFill>
                <a:latin typeface="微软雅黑" panose="020B0503020204020204" pitchFamily="34" charset="-122"/>
                <a:cs typeface="Times New Roman" panose="02020603050405020304" pitchFamily="18" charset="0"/>
              </a:rPr>
              <a:t>进行了标定。</a:t>
            </a:r>
            <a:r>
              <a:rPr lang="zh-CN" altLang="zh-CN" dirty="0">
                <a:solidFill>
                  <a:srgbClr val="3F3F3F"/>
                </a:solidFill>
                <a:latin typeface="Times New Roman" panose="02020603050405020304" pitchFamily="18" charset="0"/>
                <a:cs typeface="Times New Roman" panose="02020603050405020304" pitchFamily="18" charset="0"/>
              </a:rPr>
              <a:t>对于</a:t>
            </a:r>
            <a:r>
              <a:rPr lang="en-US" altLang="zh-CN" dirty="0">
                <a:solidFill>
                  <a:srgbClr val="3F3F3F"/>
                </a:solidFill>
                <a:latin typeface="Times New Roman" panose="02020603050405020304" pitchFamily="18" charset="0"/>
              </a:rPr>
              <a:t>Kinect2</a:t>
            </a:r>
            <a:r>
              <a:rPr lang="zh-CN" altLang="zh-CN" dirty="0" smtClean="0">
                <a:solidFill>
                  <a:srgbClr val="3F3F3F"/>
                </a:solidFill>
                <a:latin typeface="Times New Roman" panose="02020603050405020304" pitchFamily="18" charset="0"/>
                <a:cs typeface="Times New Roman" panose="02020603050405020304" pitchFamily="18" charset="0"/>
              </a:rPr>
              <a:t>的</a:t>
            </a:r>
            <a:r>
              <a:rPr lang="zh-CN" altLang="en-US" dirty="0">
                <a:solidFill>
                  <a:srgbClr val="3F3F3F"/>
                </a:solidFill>
                <a:latin typeface="Times New Roman" panose="02020603050405020304" pitchFamily="18" charset="0"/>
              </a:rPr>
              <a:t>彩色</a:t>
            </a:r>
            <a:r>
              <a:rPr lang="zh-CN" altLang="zh-CN" dirty="0" smtClean="0">
                <a:solidFill>
                  <a:srgbClr val="3F3F3F"/>
                </a:solidFill>
                <a:latin typeface="Times New Roman" panose="02020603050405020304" pitchFamily="18" charset="0"/>
                <a:cs typeface="Times New Roman" panose="02020603050405020304" pitchFamily="18" charset="0"/>
              </a:rPr>
              <a:t>相机</a:t>
            </a:r>
            <a:r>
              <a:rPr lang="zh-CN" altLang="zh-CN" dirty="0">
                <a:solidFill>
                  <a:srgbClr val="3F3F3F"/>
                </a:solidFill>
                <a:latin typeface="Times New Roman" panose="02020603050405020304" pitchFamily="18" charset="0"/>
                <a:cs typeface="Times New Roman" panose="02020603050405020304" pitchFamily="18" charset="0"/>
              </a:rPr>
              <a:t>，</a:t>
            </a:r>
            <a:r>
              <a:rPr lang="zh-CN" altLang="zh-CN" dirty="0" smtClean="0">
                <a:solidFill>
                  <a:srgbClr val="3F3F3F"/>
                </a:solidFill>
                <a:latin typeface="Times New Roman" panose="02020603050405020304" pitchFamily="18" charset="0"/>
                <a:cs typeface="Times New Roman" panose="02020603050405020304" pitchFamily="18" charset="0"/>
              </a:rPr>
              <a:t>我</a:t>
            </a:r>
            <a:r>
              <a:rPr lang="zh-CN" altLang="zh-CN" dirty="0"/>
              <a:t>们采用用得比较多的</a:t>
            </a:r>
            <a:r>
              <a:rPr lang="zh-CN" altLang="zh-CN" b="1" dirty="0"/>
              <a:t>针孔模型</a:t>
            </a:r>
            <a:r>
              <a:rPr lang="zh-CN" altLang="zh-CN" dirty="0"/>
              <a:t>进行标定。</a:t>
            </a:r>
            <a:endParaRPr lang="zh-CN" altLang="en-US" dirty="0"/>
          </a:p>
        </p:txBody>
      </p:sp>
      <p:sp>
        <p:nvSpPr>
          <p:cNvPr id="15"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7" name="直接连接符 16"/>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0"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8" name="直接连接符 27"/>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836982"/>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sp>
        <p:nvSpPr>
          <p:cNvPr id="16" name="文本框 15"/>
          <p:cNvSpPr txBox="1"/>
          <p:nvPr/>
        </p:nvSpPr>
        <p:spPr>
          <a:xfrm>
            <a:off x="740413" y="1512377"/>
            <a:ext cx="2477467"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smtClean="0"/>
              <a:t>相机的标定</a:t>
            </a:r>
            <a:endParaRPr lang="zh-CN" altLang="en-US" sz="2000" b="1" dirty="0"/>
          </a:p>
        </p:txBody>
      </p:sp>
      <p:sp>
        <p:nvSpPr>
          <p:cNvPr id="2" name="Rectangle 2"/>
          <p:cNvSpPr>
            <a:spLocks noChangeArrowheads="1"/>
          </p:cNvSpPr>
          <p:nvPr/>
        </p:nvSpPr>
        <p:spPr bwMode="auto">
          <a:xfrm>
            <a:off x="740413" y="20726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1509623" y="5193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9" name="直接连接符 18"/>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2"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8" name="直接连接符 27"/>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092" y="2971695"/>
            <a:ext cx="2566706" cy="2384949"/>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90" y="2971696"/>
            <a:ext cx="2483889" cy="2384949"/>
          </a:xfrm>
          <a:prstGeom prst="rect">
            <a:avLst/>
          </a:prstGeom>
        </p:spPr>
      </p:pic>
      <p:graphicFrame>
        <p:nvGraphicFramePr>
          <p:cNvPr id="32" name="对象 31"/>
          <p:cNvGraphicFramePr>
            <a:graphicFrameLocks noChangeAspect="1"/>
          </p:cNvGraphicFramePr>
          <p:nvPr>
            <p:extLst>
              <p:ext uri="{D42A27DB-BD31-4B8C-83A1-F6EECF244321}">
                <p14:modId xmlns:p14="http://schemas.microsoft.com/office/powerpoint/2010/main" val="3784163565"/>
              </p:ext>
            </p:extLst>
          </p:nvPr>
        </p:nvGraphicFramePr>
        <p:xfrm>
          <a:off x="369590" y="5737858"/>
          <a:ext cx="3063723" cy="868224"/>
        </p:xfrm>
        <a:graphic>
          <a:graphicData uri="http://schemas.openxmlformats.org/presentationml/2006/ole">
            <mc:AlternateContent xmlns:mc="http://schemas.openxmlformats.org/markup-compatibility/2006">
              <mc:Choice xmlns:v="urn:schemas-microsoft-com:vml" Requires="v">
                <p:oleObj spid="_x0000_s8668" name="Equation" r:id="rId7" imgW="1866600" imgH="711000" progId="Equation.DSMT4">
                  <p:embed/>
                </p:oleObj>
              </mc:Choice>
              <mc:Fallback>
                <p:oleObj name="Equation" r:id="rId7" imgW="1866600" imgH="711000" progId="Equation.DSMT4">
                  <p:embed/>
                  <p:pic>
                    <p:nvPicPr>
                      <p:cNvPr id="0" name=""/>
                      <p:cNvPicPr/>
                      <p:nvPr/>
                    </p:nvPicPr>
                    <p:blipFill>
                      <a:blip r:embed="rId8"/>
                      <a:stretch>
                        <a:fillRect/>
                      </a:stretch>
                    </p:blipFill>
                    <p:spPr>
                      <a:xfrm>
                        <a:off x="369590" y="5737858"/>
                        <a:ext cx="3063723" cy="868224"/>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331121437"/>
              </p:ext>
            </p:extLst>
          </p:nvPr>
        </p:nvGraphicFramePr>
        <p:xfrm>
          <a:off x="4088867" y="5788740"/>
          <a:ext cx="3856037" cy="766459"/>
        </p:xfrm>
        <a:graphic>
          <a:graphicData uri="http://schemas.openxmlformats.org/presentationml/2006/ole">
            <mc:AlternateContent xmlns:mc="http://schemas.openxmlformats.org/markup-compatibility/2006">
              <mc:Choice xmlns:v="urn:schemas-microsoft-com:vml" Requires="v">
                <p:oleObj spid="_x0000_s8669" name="Equation" r:id="rId9" imgW="2349360" imgH="457200" progId="Equation.DSMT4">
                  <p:embed/>
                </p:oleObj>
              </mc:Choice>
              <mc:Fallback>
                <p:oleObj name="Equation" r:id="rId9" imgW="2349360" imgH="457200" progId="Equation.DSMT4">
                  <p:embed/>
                  <p:pic>
                    <p:nvPicPr>
                      <p:cNvPr id="0" name=""/>
                      <p:cNvPicPr/>
                      <p:nvPr/>
                    </p:nvPicPr>
                    <p:blipFill>
                      <a:blip r:embed="rId10"/>
                      <a:stretch>
                        <a:fillRect/>
                      </a:stretch>
                    </p:blipFill>
                    <p:spPr>
                      <a:xfrm>
                        <a:off x="4088867" y="5788740"/>
                        <a:ext cx="3856037" cy="766459"/>
                      </a:xfrm>
                      <a:prstGeom prst="rect">
                        <a:avLst/>
                      </a:prstGeom>
                    </p:spPr>
                  </p:pic>
                </p:oleObj>
              </mc:Fallback>
            </mc:AlternateContent>
          </a:graphicData>
        </a:graphic>
      </p:graphicFrame>
      <p:pic>
        <p:nvPicPr>
          <p:cNvPr id="34" name="图片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74" y="3003231"/>
            <a:ext cx="2685890" cy="2353413"/>
          </a:xfrm>
          <a:prstGeom prst="rect">
            <a:avLst/>
          </a:prstGeom>
        </p:spPr>
      </p:pic>
      <p:sp>
        <p:nvSpPr>
          <p:cNvPr id="3" name="文本框 2"/>
          <p:cNvSpPr txBox="1"/>
          <p:nvPr/>
        </p:nvSpPr>
        <p:spPr>
          <a:xfrm>
            <a:off x="740413" y="2269216"/>
            <a:ext cx="6207760" cy="369332"/>
          </a:xfrm>
          <a:prstGeom prst="rect">
            <a:avLst/>
          </a:prstGeom>
          <a:noFill/>
        </p:spPr>
        <p:txBody>
          <a:bodyPr wrap="square" rtlCol="0">
            <a:spAutoFit/>
          </a:bodyPr>
          <a:lstStyle/>
          <a:p>
            <a:r>
              <a:rPr lang="zh-CN" altLang="en-US" dirty="0" smtClean="0"/>
              <a:t>直接使用</a:t>
            </a:r>
            <a:r>
              <a:rPr lang="en-US" altLang="zh-CN" dirty="0" err="1" smtClean="0"/>
              <a:t>matlab</a:t>
            </a:r>
            <a:r>
              <a:rPr lang="zh-CN" altLang="en-US" dirty="0" smtClean="0"/>
              <a:t>工具箱 </a:t>
            </a:r>
            <a:r>
              <a:rPr lang="en-US" altLang="zh-CN" dirty="0" smtClean="0"/>
              <a:t>Camera Calibrator </a:t>
            </a:r>
            <a:r>
              <a:rPr lang="zh-CN" altLang="en-US" dirty="0" smtClean="0"/>
              <a:t>进行标定</a:t>
            </a:r>
            <a:endParaRPr lang="zh-CN" altLang="en-US" dirty="0"/>
          </a:p>
        </p:txBody>
      </p:sp>
    </p:spTree>
    <p:extLst>
      <p:ext uri="{BB962C8B-B14F-4D97-AF65-F5344CB8AC3E}">
        <p14:creationId xmlns:p14="http://schemas.microsoft.com/office/powerpoint/2010/main" val="2119803584"/>
      </p:ext>
    </p:extLst>
  </p:cSld>
  <p:clrMapOvr>
    <a:masterClrMapping/>
  </p:clrMapOvr>
  <mc:AlternateContent xmlns:mc="http://schemas.openxmlformats.org/markup-compatibility/2006" xmlns:p14="http://schemas.microsoft.com/office/powerpoint/2010/main">
    <mc:Choice Requires="p14">
      <p:transition p14:dur="10" advTm="2141"/>
    </mc:Choice>
    <mc:Fallback xmlns="">
      <p:transition advTm="214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000"/>
          </a:schemeClr>
        </a:solidFill>
        <a:effectLst/>
      </p:bgPr>
    </p:bg>
    <p:spTree>
      <p:nvGrpSpPr>
        <p:cNvPr id="1" name=""/>
        <p:cNvGrpSpPr/>
        <p:nvPr/>
      </p:nvGrpSpPr>
      <p:grpSpPr>
        <a:xfrm>
          <a:off x="0" y="0"/>
          <a:ext cx="0" cy="0"/>
          <a:chOff x="0" y="0"/>
          <a:chExt cx="0" cy="0"/>
        </a:xfrm>
      </p:grpSpPr>
      <p:sp>
        <p:nvSpPr>
          <p:cNvPr id="21" name="文本框 20"/>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sp>
        <p:nvSpPr>
          <p:cNvPr id="16" name="文本框 15"/>
          <p:cNvSpPr txBox="1"/>
          <p:nvPr/>
        </p:nvSpPr>
        <p:spPr>
          <a:xfrm>
            <a:off x="740413" y="1512377"/>
            <a:ext cx="2477467"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smtClean="0"/>
              <a:t>手眼标定</a:t>
            </a:r>
            <a:endParaRPr lang="zh-CN" altLang="en-US" sz="2000" b="1" dirty="0"/>
          </a:p>
        </p:txBody>
      </p:sp>
      <p:sp>
        <p:nvSpPr>
          <p:cNvPr id="13" name="矩形 12"/>
          <p:cNvSpPr/>
          <p:nvPr/>
        </p:nvSpPr>
        <p:spPr>
          <a:xfrm>
            <a:off x="5450912" y="2296904"/>
            <a:ext cx="3564168" cy="923330"/>
          </a:xfrm>
          <a:prstGeom prst="rect">
            <a:avLst/>
          </a:prstGeom>
        </p:spPr>
        <p:txBody>
          <a:bodyPr wrap="square">
            <a:spAutoFit/>
          </a:bodyPr>
          <a:lstStyle/>
          <a:p>
            <a:r>
              <a:rPr lang="en-US" altLang="zh-CN" kern="0" dirty="0" smtClean="0">
                <a:cs typeface="宋体" panose="02010600030101010101" pitchFamily="2" charset="-122"/>
              </a:rPr>
              <a:t>        </a:t>
            </a:r>
            <a:r>
              <a:rPr lang="zh-CN" altLang="zh-CN" kern="0" dirty="0" smtClean="0">
                <a:cs typeface="宋体" panose="02010600030101010101" pitchFamily="2" charset="-122"/>
              </a:rPr>
              <a:t>分别</a:t>
            </a:r>
            <a:r>
              <a:rPr lang="zh-CN" altLang="zh-CN" kern="0" dirty="0">
                <a:cs typeface="宋体" panose="02010600030101010101" pitchFamily="2" charset="-122"/>
              </a:rPr>
              <a:t>在标定板、机械臂末端、机械臂底座和相机处建立四个坐标系：</a:t>
            </a:r>
            <a:r>
              <a:rPr lang="en-US" altLang="zh-CN" kern="0" dirty="0">
                <a:cs typeface="宋体" panose="02010600030101010101" pitchFamily="2" charset="-122"/>
              </a:rPr>
              <a:t>Checker</a:t>
            </a:r>
            <a:r>
              <a:rPr lang="zh-CN" altLang="zh-CN" kern="0" dirty="0">
                <a:cs typeface="宋体" panose="02010600030101010101" pitchFamily="2" charset="-122"/>
              </a:rPr>
              <a:t>、</a:t>
            </a:r>
            <a:r>
              <a:rPr lang="en-US" altLang="zh-CN" kern="0" dirty="0">
                <a:cs typeface="宋体" panose="02010600030101010101" pitchFamily="2" charset="-122"/>
              </a:rPr>
              <a:t>end</a:t>
            </a:r>
            <a:r>
              <a:rPr lang="zh-CN" altLang="zh-CN" kern="0" dirty="0">
                <a:cs typeface="宋体" panose="02010600030101010101" pitchFamily="2" charset="-122"/>
              </a:rPr>
              <a:t>、</a:t>
            </a:r>
            <a:r>
              <a:rPr lang="en-US" altLang="zh-CN" kern="0" dirty="0">
                <a:cs typeface="宋体" panose="02010600030101010101" pitchFamily="2" charset="-122"/>
              </a:rPr>
              <a:t>Base</a:t>
            </a:r>
            <a:r>
              <a:rPr lang="zh-CN" altLang="zh-CN" kern="0" dirty="0">
                <a:cs typeface="宋体" panose="02010600030101010101" pitchFamily="2" charset="-122"/>
              </a:rPr>
              <a:t>和</a:t>
            </a:r>
            <a:r>
              <a:rPr lang="en-US" altLang="zh-CN" kern="0" dirty="0">
                <a:cs typeface="宋体" panose="02010600030101010101" pitchFamily="2" charset="-122"/>
              </a:rPr>
              <a:t>cam</a:t>
            </a:r>
            <a:r>
              <a:rPr lang="zh-CN" altLang="zh-CN" kern="0" dirty="0">
                <a:cs typeface="宋体" panose="02010600030101010101" pitchFamily="2" charset="-122"/>
              </a:rPr>
              <a:t>。</a:t>
            </a:r>
            <a:endParaRPr lang="zh-CN" altLang="en-US" dirty="0"/>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6" y="2011113"/>
            <a:ext cx="5244538" cy="3069845"/>
          </a:xfrm>
          <a:prstGeom prst="rect">
            <a:avLst/>
          </a:prstGeom>
        </p:spPr>
      </p:pic>
      <p:graphicFrame>
        <p:nvGraphicFramePr>
          <p:cNvPr id="17" name="对象 16"/>
          <p:cNvGraphicFramePr>
            <a:graphicFrameLocks noChangeAspect="1"/>
          </p:cNvGraphicFramePr>
          <p:nvPr>
            <p:extLst>
              <p:ext uri="{D42A27DB-BD31-4B8C-83A1-F6EECF244321}">
                <p14:modId xmlns:p14="http://schemas.microsoft.com/office/powerpoint/2010/main" val="732144024"/>
              </p:ext>
            </p:extLst>
          </p:nvPr>
        </p:nvGraphicFramePr>
        <p:xfrm>
          <a:off x="376238" y="5513388"/>
          <a:ext cx="8588375" cy="512762"/>
        </p:xfrm>
        <a:graphic>
          <a:graphicData uri="http://schemas.openxmlformats.org/presentationml/2006/ole">
            <mc:AlternateContent xmlns:mc="http://schemas.openxmlformats.org/markup-compatibility/2006">
              <mc:Choice xmlns:v="urn:schemas-microsoft-com:vml" Requires="v">
                <p:oleObj spid="_x0000_s13472" name="Equation" r:id="rId5" imgW="2552400" imgH="241200" progId="Equation.DSMT4">
                  <p:embed/>
                </p:oleObj>
              </mc:Choice>
              <mc:Fallback>
                <p:oleObj name="Equation" r:id="rId5" imgW="2552400" imgH="241200" progId="Equation.DSMT4">
                  <p:embed/>
                  <p:pic>
                    <p:nvPicPr>
                      <p:cNvPr id="0" name="Object 1"/>
                      <p:cNvPicPr>
                        <a:picLocks noChangeAspect="1" noChangeArrowheads="1"/>
                      </p:cNvPicPr>
                      <p:nvPr/>
                    </p:nvPicPr>
                    <p:blipFill>
                      <a:blip r:embed="rId6"/>
                      <a:srcRect/>
                      <a:stretch>
                        <a:fillRect/>
                      </a:stretch>
                    </p:blipFill>
                    <p:spPr bwMode="auto">
                      <a:xfrm>
                        <a:off x="376238" y="5513388"/>
                        <a:ext cx="8588375" cy="512762"/>
                      </a:xfrm>
                      <a:prstGeom prst="rect">
                        <a:avLst/>
                      </a:prstGeom>
                      <a:noFill/>
                    </p:spPr>
                  </p:pic>
                </p:oleObj>
              </mc:Fallback>
            </mc:AlternateContent>
          </a:graphicData>
        </a:graphic>
      </p:graphicFrame>
      <p:sp>
        <p:nvSpPr>
          <p:cNvPr id="33" name="矩形 32"/>
          <p:cNvSpPr/>
          <p:nvPr/>
        </p:nvSpPr>
        <p:spPr>
          <a:xfrm>
            <a:off x="5450912" y="3621153"/>
            <a:ext cx="3564168" cy="1200329"/>
          </a:xfrm>
          <a:prstGeom prst="rect">
            <a:avLst/>
          </a:prstGeom>
        </p:spPr>
        <p:txBody>
          <a:bodyPr wrap="square">
            <a:spAutoFit/>
          </a:bodyPr>
          <a:lstStyle/>
          <a:p>
            <a:r>
              <a:rPr lang="en-US" altLang="zh-CN" kern="0" dirty="0" smtClean="0">
                <a:cs typeface="宋体" panose="02010600030101010101" pitchFamily="2" charset="-122"/>
              </a:rPr>
              <a:t>     </a:t>
            </a:r>
            <a:r>
              <a:rPr lang="zh-CN" altLang="en-US" kern="0" dirty="0" smtClean="0">
                <a:cs typeface="宋体" panose="02010600030101010101" pitchFamily="2" charset="-122"/>
              </a:rPr>
              <a:t>现考虑标定板坐标系下的一个点</a:t>
            </a:r>
            <a:r>
              <a:rPr lang="en-US" altLang="zh-CN" kern="0" dirty="0" err="1" smtClean="0">
                <a:cs typeface="宋体" panose="02010600030101010101" pitchFamily="2" charset="-122"/>
              </a:rPr>
              <a:t>P</a:t>
            </a:r>
            <a:r>
              <a:rPr lang="en-US" altLang="zh-CN" kern="0" baseline="-25000" dirty="0" err="1" smtClean="0">
                <a:cs typeface="宋体" panose="02010600030101010101" pitchFamily="2" charset="-122"/>
              </a:rPr>
              <a:t>checker</a:t>
            </a:r>
            <a:r>
              <a:rPr lang="en-US" altLang="zh-CN" kern="0" baseline="-25000" dirty="0" smtClean="0">
                <a:cs typeface="宋体" panose="02010600030101010101" pitchFamily="2" charset="-122"/>
              </a:rPr>
              <a:t>  </a:t>
            </a:r>
            <a:r>
              <a:rPr lang="zh-CN" altLang="en-US" kern="0" dirty="0" smtClean="0">
                <a:cs typeface="宋体" panose="02010600030101010101" pitchFamily="2" charset="-122"/>
              </a:rPr>
              <a:t>，</a:t>
            </a:r>
            <a:r>
              <a:rPr lang="zh-CN" altLang="en-US" kern="0" dirty="0">
                <a:cs typeface="宋体" panose="02010600030101010101" pitchFamily="2" charset="-122"/>
              </a:rPr>
              <a:t>它</a:t>
            </a:r>
            <a:r>
              <a:rPr lang="zh-CN" altLang="en-US" kern="0" dirty="0" smtClean="0">
                <a:cs typeface="宋体" panose="02010600030101010101" pitchFamily="2" charset="-122"/>
              </a:rPr>
              <a:t>在相机坐标系下的投影坐标为</a:t>
            </a:r>
            <a:r>
              <a:rPr lang="en-US" altLang="zh-CN" kern="0" dirty="0" err="1">
                <a:cs typeface="宋体" panose="02010600030101010101" pitchFamily="2" charset="-122"/>
              </a:rPr>
              <a:t>p</a:t>
            </a:r>
            <a:r>
              <a:rPr lang="en-US" altLang="zh-CN" kern="0" baseline="-25000" dirty="0" err="1" smtClean="0">
                <a:cs typeface="宋体" panose="02010600030101010101" pitchFamily="2" charset="-122"/>
              </a:rPr>
              <a:t>cam</a:t>
            </a:r>
            <a:r>
              <a:rPr lang="zh-CN" altLang="en-US" kern="0" dirty="0" smtClean="0">
                <a:cs typeface="宋体" panose="02010600030101010101" pitchFamily="2" charset="-122"/>
              </a:rPr>
              <a:t>，根据机器人学的知识我们可以知道：</a:t>
            </a:r>
            <a:endParaRPr lang="zh-CN" altLang="en-US" dirty="0"/>
          </a:p>
        </p:txBody>
      </p:sp>
      <p:sp>
        <p:nvSpPr>
          <p:cNvPr id="15"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8" name="直接连接符 17"/>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0"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5" name="直接连接符 24"/>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3510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sp>
        <p:nvSpPr>
          <p:cNvPr id="16" name="文本框 15"/>
          <p:cNvSpPr txBox="1"/>
          <p:nvPr/>
        </p:nvSpPr>
        <p:spPr>
          <a:xfrm>
            <a:off x="740413" y="1512377"/>
            <a:ext cx="2477467"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smtClean="0"/>
              <a:t>手眼标定</a:t>
            </a:r>
            <a:endParaRPr lang="zh-CN" altLang="en-US" sz="2000" b="1" dirty="0"/>
          </a:p>
        </p:txBody>
      </p:sp>
      <p:graphicFrame>
        <p:nvGraphicFramePr>
          <p:cNvPr id="15" name="对象 14"/>
          <p:cNvGraphicFramePr>
            <a:graphicFrameLocks noChangeAspect="1"/>
          </p:cNvGraphicFramePr>
          <p:nvPr>
            <p:extLst>
              <p:ext uri="{D42A27DB-BD31-4B8C-83A1-F6EECF244321}">
                <p14:modId xmlns:p14="http://schemas.microsoft.com/office/powerpoint/2010/main" val="1527667935"/>
              </p:ext>
            </p:extLst>
          </p:nvPr>
        </p:nvGraphicFramePr>
        <p:xfrm>
          <a:off x="987254" y="1916573"/>
          <a:ext cx="6500474" cy="512763"/>
        </p:xfrm>
        <a:graphic>
          <a:graphicData uri="http://schemas.openxmlformats.org/presentationml/2006/ole">
            <mc:AlternateContent xmlns:mc="http://schemas.openxmlformats.org/markup-compatibility/2006">
              <mc:Choice xmlns:v="urn:schemas-microsoft-com:vml" Requires="v">
                <p:oleObj spid="_x0000_s17116" name="Equation" r:id="rId4" imgW="2463480" imgH="241200" progId="Equation.DSMT4">
                  <p:embed/>
                </p:oleObj>
              </mc:Choice>
              <mc:Fallback>
                <p:oleObj name="Equation" r:id="rId4" imgW="2463480" imgH="241200" progId="Equation.DSMT4">
                  <p:embed/>
                  <p:pic>
                    <p:nvPicPr>
                      <p:cNvPr id="0" name=""/>
                      <p:cNvPicPr>
                        <a:picLocks noChangeAspect="1" noChangeArrowheads="1"/>
                      </p:cNvPicPr>
                      <p:nvPr/>
                    </p:nvPicPr>
                    <p:blipFill>
                      <a:blip r:embed="rId5"/>
                      <a:srcRect/>
                      <a:stretch>
                        <a:fillRect/>
                      </a:stretch>
                    </p:blipFill>
                    <p:spPr bwMode="auto">
                      <a:xfrm>
                        <a:off x="987254" y="1916573"/>
                        <a:ext cx="6500474" cy="512763"/>
                      </a:xfrm>
                      <a:prstGeom prst="rect">
                        <a:avLst/>
                      </a:prstGeom>
                      <a:noFill/>
                    </p:spPr>
                  </p:pic>
                </p:oleObj>
              </mc:Fallback>
            </mc:AlternateContent>
          </a:graphicData>
        </a:graphic>
      </p:graphicFrame>
      <p:sp>
        <p:nvSpPr>
          <p:cNvPr id="18" name="文本框 17"/>
          <p:cNvSpPr txBox="1"/>
          <p:nvPr/>
        </p:nvSpPr>
        <p:spPr>
          <a:xfrm>
            <a:off x="788308" y="2428518"/>
            <a:ext cx="3288123" cy="369332"/>
          </a:xfrm>
          <a:prstGeom prst="rect">
            <a:avLst/>
          </a:prstGeom>
          <a:noFill/>
        </p:spPr>
        <p:txBody>
          <a:bodyPr wrap="square" rtlCol="0">
            <a:spAutoFit/>
          </a:bodyPr>
          <a:lstStyle/>
          <a:p>
            <a:r>
              <a:rPr lang="zh-CN" altLang="en-US" dirty="0" smtClean="0"/>
              <a:t>已知量：</a:t>
            </a: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99272122"/>
              </p:ext>
            </p:extLst>
          </p:nvPr>
        </p:nvGraphicFramePr>
        <p:xfrm>
          <a:off x="1704126" y="2437908"/>
          <a:ext cx="2017713" cy="395287"/>
        </p:xfrm>
        <a:graphic>
          <a:graphicData uri="http://schemas.openxmlformats.org/presentationml/2006/ole">
            <mc:AlternateContent xmlns:mc="http://schemas.openxmlformats.org/markup-compatibility/2006">
              <mc:Choice xmlns:v="urn:schemas-microsoft-com:vml" Requires="v">
                <p:oleObj spid="_x0000_s17117" name="Equation" r:id="rId6" imgW="1231560" imgH="241200" progId="Equation.DSMT4">
                  <p:embed/>
                </p:oleObj>
              </mc:Choice>
              <mc:Fallback>
                <p:oleObj name="Equation" r:id="rId6" imgW="1231560" imgH="241200" progId="Equation.DSMT4">
                  <p:embed/>
                  <p:pic>
                    <p:nvPicPr>
                      <p:cNvPr id="0" name=""/>
                      <p:cNvPicPr/>
                      <p:nvPr/>
                    </p:nvPicPr>
                    <p:blipFill>
                      <a:blip r:embed="rId7"/>
                      <a:stretch>
                        <a:fillRect/>
                      </a:stretch>
                    </p:blipFill>
                    <p:spPr>
                      <a:xfrm>
                        <a:off x="1704126" y="2437908"/>
                        <a:ext cx="2017713" cy="395287"/>
                      </a:xfrm>
                      <a:prstGeom prst="rect">
                        <a:avLst/>
                      </a:prstGeom>
                    </p:spPr>
                  </p:pic>
                </p:oleObj>
              </mc:Fallback>
            </mc:AlternateContent>
          </a:graphicData>
        </a:graphic>
      </p:graphicFrame>
      <p:sp>
        <p:nvSpPr>
          <p:cNvPr id="20" name="矩形 19"/>
          <p:cNvSpPr/>
          <p:nvPr/>
        </p:nvSpPr>
        <p:spPr>
          <a:xfrm>
            <a:off x="4492554" y="2451337"/>
            <a:ext cx="1160895" cy="369332"/>
          </a:xfrm>
          <a:prstGeom prst="rect">
            <a:avLst/>
          </a:prstGeom>
        </p:spPr>
        <p:txBody>
          <a:bodyPr wrap="none">
            <a:spAutoFit/>
          </a:bodyPr>
          <a:lstStyle/>
          <a:p>
            <a:r>
              <a:rPr lang="zh-CN" altLang="en-US" dirty="0" smtClean="0"/>
              <a:t>未知量 ：</a:t>
            </a:r>
            <a:endParaRPr lang="zh-CN" altLang="en-US" dirty="0"/>
          </a:p>
        </p:txBody>
      </p:sp>
      <p:graphicFrame>
        <p:nvGraphicFramePr>
          <p:cNvPr id="22" name="对象 21"/>
          <p:cNvGraphicFramePr>
            <a:graphicFrameLocks noChangeAspect="1"/>
          </p:cNvGraphicFramePr>
          <p:nvPr>
            <p:extLst>
              <p:ext uri="{D42A27DB-BD31-4B8C-83A1-F6EECF244321}">
                <p14:modId xmlns:p14="http://schemas.microsoft.com/office/powerpoint/2010/main" val="1843508442"/>
              </p:ext>
            </p:extLst>
          </p:nvPr>
        </p:nvGraphicFramePr>
        <p:xfrm>
          <a:off x="5396162" y="2436384"/>
          <a:ext cx="1392238" cy="395288"/>
        </p:xfrm>
        <a:graphic>
          <a:graphicData uri="http://schemas.openxmlformats.org/presentationml/2006/ole">
            <mc:AlternateContent xmlns:mc="http://schemas.openxmlformats.org/markup-compatibility/2006">
              <mc:Choice xmlns:v="urn:schemas-microsoft-com:vml" Requires="v">
                <p:oleObj spid="_x0000_s17118" name="Equation" r:id="rId8" imgW="850680" imgH="241200" progId="Equation.DSMT4">
                  <p:embed/>
                </p:oleObj>
              </mc:Choice>
              <mc:Fallback>
                <p:oleObj name="Equation" r:id="rId8" imgW="850680" imgH="241200" progId="Equation.DSMT4">
                  <p:embed/>
                  <p:pic>
                    <p:nvPicPr>
                      <p:cNvPr id="0" name=""/>
                      <p:cNvPicPr/>
                      <p:nvPr/>
                    </p:nvPicPr>
                    <p:blipFill>
                      <a:blip r:embed="rId9"/>
                      <a:stretch>
                        <a:fillRect/>
                      </a:stretch>
                    </p:blipFill>
                    <p:spPr>
                      <a:xfrm>
                        <a:off x="5396162" y="2436384"/>
                        <a:ext cx="1392238" cy="395288"/>
                      </a:xfrm>
                      <a:prstGeom prst="rect">
                        <a:avLst/>
                      </a:prstGeom>
                    </p:spPr>
                  </p:pic>
                </p:oleObj>
              </mc:Fallback>
            </mc:AlternateContent>
          </a:graphicData>
        </a:graphic>
      </p:graphicFrame>
      <p:sp>
        <p:nvSpPr>
          <p:cNvPr id="23" name="文本框 22"/>
          <p:cNvSpPr txBox="1"/>
          <p:nvPr/>
        </p:nvSpPr>
        <p:spPr>
          <a:xfrm>
            <a:off x="788308" y="2949872"/>
            <a:ext cx="1400740" cy="369332"/>
          </a:xfrm>
          <a:prstGeom prst="rect">
            <a:avLst/>
          </a:prstGeom>
          <a:noFill/>
        </p:spPr>
        <p:txBody>
          <a:bodyPr wrap="square" rtlCol="0">
            <a:spAutoFit/>
          </a:bodyPr>
          <a:lstStyle/>
          <a:p>
            <a:r>
              <a:rPr lang="zh-CN" altLang="en-US" dirty="0" smtClean="0"/>
              <a:t>对于未知量</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150030015"/>
              </p:ext>
            </p:extLst>
          </p:nvPr>
        </p:nvGraphicFramePr>
        <p:xfrm>
          <a:off x="2024128" y="2936335"/>
          <a:ext cx="623887" cy="395288"/>
        </p:xfrm>
        <a:graphic>
          <a:graphicData uri="http://schemas.openxmlformats.org/presentationml/2006/ole">
            <mc:AlternateContent xmlns:mc="http://schemas.openxmlformats.org/markup-compatibility/2006">
              <mc:Choice xmlns:v="urn:schemas-microsoft-com:vml" Requires="v">
                <p:oleObj spid="_x0000_s17119" name="Equation" r:id="rId10" imgW="380880" imgH="241200" progId="Equation.DSMT4">
                  <p:embed/>
                </p:oleObj>
              </mc:Choice>
              <mc:Fallback>
                <p:oleObj name="Equation" r:id="rId10" imgW="380880" imgH="241200" progId="Equation.DSMT4">
                  <p:embed/>
                  <p:pic>
                    <p:nvPicPr>
                      <p:cNvPr id="0" name=""/>
                      <p:cNvPicPr/>
                      <p:nvPr/>
                    </p:nvPicPr>
                    <p:blipFill>
                      <a:blip r:embed="rId11"/>
                      <a:stretch>
                        <a:fillRect/>
                      </a:stretch>
                    </p:blipFill>
                    <p:spPr>
                      <a:xfrm>
                        <a:off x="2024128" y="2936335"/>
                        <a:ext cx="623887" cy="395288"/>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983782502"/>
              </p:ext>
            </p:extLst>
          </p:nvPr>
        </p:nvGraphicFramePr>
        <p:xfrm>
          <a:off x="2839354" y="2958301"/>
          <a:ext cx="665163" cy="395288"/>
        </p:xfrm>
        <a:graphic>
          <a:graphicData uri="http://schemas.openxmlformats.org/presentationml/2006/ole">
            <mc:AlternateContent xmlns:mc="http://schemas.openxmlformats.org/markup-compatibility/2006">
              <mc:Choice xmlns:v="urn:schemas-microsoft-com:vml" Requires="v">
                <p:oleObj spid="_x0000_s17120" name="Equation" r:id="rId12" imgW="406080" imgH="241200" progId="Equation.DSMT4">
                  <p:embed/>
                </p:oleObj>
              </mc:Choice>
              <mc:Fallback>
                <p:oleObj name="Equation" r:id="rId12" imgW="406080" imgH="241200" progId="Equation.DSMT4">
                  <p:embed/>
                  <p:pic>
                    <p:nvPicPr>
                      <p:cNvPr id="0" name=""/>
                      <p:cNvPicPr/>
                      <p:nvPr/>
                    </p:nvPicPr>
                    <p:blipFill>
                      <a:blip r:embed="rId13"/>
                      <a:stretch>
                        <a:fillRect/>
                      </a:stretch>
                    </p:blipFill>
                    <p:spPr>
                      <a:xfrm>
                        <a:off x="2839354" y="2958301"/>
                        <a:ext cx="665163" cy="395288"/>
                      </a:xfrm>
                      <a:prstGeom prst="rect">
                        <a:avLst/>
                      </a:prstGeom>
                    </p:spPr>
                  </p:pic>
                </p:oleObj>
              </mc:Fallback>
            </mc:AlternateContent>
          </a:graphicData>
        </a:graphic>
      </p:graphicFrame>
      <p:sp>
        <p:nvSpPr>
          <p:cNvPr id="26" name="文本框 25"/>
          <p:cNvSpPr txBox="1"/>
          <p:nvPr/>
        </p:nvSpPr>
        <p:spPr>
          <a:xfrm>
            <a:off x="2500251" y="2984257"/>
            <a:ext cx="360482" cy="369332"/>
          </a:xfrm>
          <a:prstGeom prst="rect">
            <a:avLst/>
          </a:prstGeom>
          <a:noFill/>
        </p:spPr>
        <p:txBody>
          <a:bodyPr wrap="square" rtlCol="0">
            <a:spAutoFit/>
          </a:bodyPr>
          <a:lstStyle/>
          <a:p>
            <a:r>
              <a:rPr lang="zh-CN" altLang="en-US" dirty="0" smtClean="0"/>
              <a:t>和</a:t>
            </a:r>
            <a:endParaRPr lang="zh-CN" altLang="en-US" dirty="0"/>
          </a:p>
        </p:txBody>
      </p:sp>
      <p:sp>
        <p:nvSpPr>
          <p:cNvPr id="27" name="文本框 26"/>
          <p:cNvSpPr txBox="1"/>
          <p:nvPr/>
        </p:nvSpPr>
        <p:spPr>
          <a:xfrm>
            <a:off x="788308" y="3411908"/>
            <a:ext cx="8256938" cy="646331"/>
          </a:xfrm>
          <a:prstGeom prst="rect">
            <a:avLst/>
          </a:prstGeom>
          <a:noFill/>
        </p:spPr>
        <p:txBody>
          <a:bodyPr wrap="square" rtlCol="0">
            <a:spAutoFit/>
          </a:bodyPr>
          <a:lstStyle/>
          <a:p>
            <a:r>
              <a:rPr lang="zh-CN" altLang="en-US" dirty="0" smtClean="0"/>
              <a:t>         转换成轴角表示时一共有</a:t>
            </a:r>
            <a:r>
              <a:rPr lang="en-US" altLang="zh-CN" dirty="0" smtClean="0"/>
              <a:t>12</a:t>
            </a:r>
            <a:r>
              <a:rPr lang="zh-CN" altLang="en-US" dirty="0" smtClean="0"/>
              <a:t>个未知量，拍摄机械臂不同姿态下多张照片，并利用</a:t>
            </a:r>
            <a:r>
              <a:rPr lang="en-US" altLang="zh-CN" dirty="0" err="1" smtClean="0"/>
              <a:t>matlab</a:t>
            </a:r>
            <a:r>
              <a:rPr lang="zh-CN" altLang="en-US" dirty="0"/>
              <a:t>最小</a:t>
            </a:r>
            <a:r>
              <a:rPr lang="zh-CN" altLang="en-US" dirty="0" smtClean="0"/>
              <a:t>化函数 </a:t>
            </a:r>
            <a:r>
              <a:rPr lang="en-US" altLang="zh-CN" dirty="0" err="1" smtClean="0"/>
              <a:t>fmincon</a:t>
            </a:r>
            <a:r>
              <a:rPr lang="zh-CN" altLang="en-US" dirty="0" smtClean="0"/>
              <a:t>求出最优解。</a:t>
            </a:r>
            <a:endParaRPr lang="zh-CN" altLang="en-US" dirty="0"/>
          </a:p>
        </p:txBody>
      </p:sp>
      <p:pic>
        <p:nvPicPr>
          <p:cNvPr id="28" name="图片 27"/>
          <p:cNvPicPr>
            <a:picLocks noChangeAspect="1"/>
          </p:cNvPicPr>
          <p:nvPr/>
        </p:nvPicPr>
        <p:blipFill>
          <a:blip r:embed="rId14"/>
          <a:stretch>
            <a:fillRect/>
          </a:stretch>
        </p:blipFill>
        <p:spPr>
          <a:xfrm>
            <a:off x="740413" y="4234993"/>
            <a:ext cx="1308599" cy="982807"/>
          </a:xfrm>
          <a:prstGeom prst="rect">
            <a:avLst/>
          </a:prstGeom>
        </p:spPr>
      </p:pic>
      <p:pic>
        <p:nvPicPr>
          <p:cNvPr id="29" name="图片 28"/>
          <p:cNvPicPr>
            <a:picLocks noChangeAspect="1"/>
          </p:cNvPicPr>
          <p:nvPr/>
        </p:nvPicPr>
        <p:blipFill>
          <a:blip r:embed="rId15"/>
          <a:stretch>
            <a:fillRect/>
          </a:stretch>
        </p:blipFill>
        <p:spPr>
          <a:xfrm>
            <a:off x="2213516" y="4234993"/>
            <a:ext cx="1321990" cy="998709"/>
          </a:xfrm>
          <a:prstGeom prst="rect">
            <a:avLst/>
          </a:prstGeom>
        </p:spPr>
      </p:pic>
      <p:pic>
        <p:nvPicPr>
          <p:cNvPr id="30" name="图片 29"/>
          <p:cNvPicPr>
            <a:picLocks noChangeAspect="1"/>
          </p:cNvPicPr>
          <p:nvPr/>
        </p:nvPicPr>
        <p:blipFill>
          <a:blip r:embed="rId16"/>
          <a:stretch>
            <a:fillRect/>
          </a:stretch>
        </p:blipFill>
        <p:spPr>
          <a:xfrm>
            <a:off x="3835399" y="4234803"/>
            <a:ext cx="1256451" cy="949318"/>
          </a:xfrm>
          <a:prstGeom prst="rect">
            <a:avLst/>
          </a:prstGeom>
        </p:spPr>
      </p:pic>
      <p:pic>
        <p:nvPicPr>
          <p:cNvPr id="31" name="图片 30"/>
          <p:cNvPicPr>
            <a:picLocks noChangeAspect="1"/>
          </p:cNvPicPr>
          <p:nvPr/>
        </p:nvPicPr>
        <p:blipFill>
          <a:blip r:embed="rId17"/>
          <a:stretch>
            <a:fillRect/>
          </a:stretch>
        </p:blipFill>
        <p:spPr>
          <a:xfrm>
            <a:off x="5192444" y="4234803"/>
            <a:ext cx="1197109" cy="901467"/>
          </a:xfrm>
          <a:prstGeom prst="rect">
            <a:avLst/>
          </a:prstGeom>
        </p:spPr>
      </p:pic>
      <p:pic>
        <p:nvPicPr>
          <p:cNvPr id="32" name="图片 31"/>
          <p:cNvPicPr>
            <a:picLocks noChangeAspect="1"/>
          </p:cNvPicPr>
          <p:nvPr/>
        </p:nvPicPr>
        <p:blipFill>
          <a:blip r:embed="rId18"/>
          <a:stretch>
            <a:fillRect/>
          </a:stretch>
        </p:blipFill>
        <p:spPr>
          <a:xfrm>
            <a:off x="6487118" y="4234803"/>
            <a:ext cx="1168976" cy="877516"/>
          </a:xfrm>
          <a:prstGeom prst="rect">
            <a:avLst/>
          </a:prstGeom>
        </p:spPr>
      </p:pic>
      <p:pic>
        <p:nvPicPr>
          <p:cNvPr id="34" name="图片 33"/>
          <p:cNvPicPr>
            <a:picLocks noChangeAspect="1"/>
          </p:cNvPicPr>
          <p:nvPr/>
        </p:nvPicPr>
        <p:blipFill>
          <a:blip r:embed="rId19"/>
          <a:stretch>
            <a:fillRect/>
          </a:stretch>
        </p:blipFill>
        <p:spPr>
          <a:xfrm>
            <a:off x="7753659" y="4232385"/>
            <a:ext cx="1169282" cy="879934"/>
          </a:xfrm>
          <a:prstGeom prst="rect">
            <a:avLst/>
          </a:prstGeom>
        </p:spPr>
      </p:pic>
      <p:pic>
        <p:nvPicPr>
          <p:cNvPr id="35" name="图片 34"/>
          <p:cNvPicPr>
            <a:picLocks noChangeAspect="1"/>
          </p:cNvPicPr>
          <p:nvPr/>
        </p:nvPicPr>
        <p:blipFill>
          <a:blip r:embed="rId20"/>
          <a:stretch>
            <a:fillRect/>
          </a:stretch>
        </p:blipFill>
        <p:spPr>
          <a:xfrm>
            <a:off x="740413" y="5392773"/>
            <a:ext cx="1308599" cy="983884"/>
          </a:xfrm>
          <a:prstGeom prst="rect">
            <a:avLst/>
          </a:prstGeom>
        </p:spPr>
      </p:pic>
      <p:pic>
        <p:nvPicPr>
          <p:cNvPr id="36" name="图片 35"/>
          <p:cNvPicPr>
            <a:picLocks noChangeAspect="1"/>
          </p:cNvPicPr>
          <p:nvPr/>
        </p:nvPicPr>
        <p:blipFill>
          <a:blip r:embed="rId21"/>
          <a:stretch>
            <a:fillRect/>
          </a:stretch>
        </p:blipFill>
        <p:spPr>
          <a:xfrm>
            <a:off x="2211051" y="5340525"/>
            <a:ext cx="1320801" cy="994532"/>
          </a:xfrm>
          <a:prstGeom prst="rect">
            <a:avLst/>
          </a:prstGeom>
        </p:spPr>
      </p:pic>
      <p:pic>
        <p:nvPicPr>
          <p:cNvPr id="37" name="图片 36"/>
          <p:cNvPicPr>
            <a:picLocks noChangeAspect="1"/>
          </p:cNvPicPr>
          <p:nvPr/>
        </p:nvPicPr>
        <p:blipFill>
          <a:blip r:embed="rId22"/>
          <a:stretch>
            <a:fillRect/>
          </a:stretch>
        </p:blipFill>
        <p:spPr>
          <a:xfrm>
            <a:off x="3825788" y="5340525"/>
            <a:ext cx="1266062" cy="965175"/>
          </a:xfrm>
          <a:prstGeom prst="rect">
            <a:avLst/>
          </a:prstGeom>
        </p:spPr>
      </p:pic>
      <p:pic>
        <p:nvPicPr>
          <p:cNvPr id="38" name="图片 37"/>
          <p:cNvPicPr>
            <a:picLocks noChangeAspect="1"/>
          </p:cNvPicPr>
          <p:nvPr/>
        </p:nvPicPr>
        <p:blipFill>
          <a:blip r:embed="rId23"/>
          <a:stretch>
            <a:fillRect/>
          </a:stretch>
        </p:blipFill>
        <p:spPr>
          <a:xfrm>
            <a:off x="5192445" y="5340525"/>
            <a:ext cx="1235807" cy="928297"/>
          </a:xfrm>
          <a:prstGeom prst="rect">
            <a:avLst/>
          </a:prstGeom>
        </p:spPr>
      </p:pic>
      <p:pic>
        <p:nvPicPr>
          <p:cNvPr id="39" name="图片 38"/>
          <p:cNvPicPr>
            <a:picLocks noChangeAspect="1"/>
          </p:cNvPicPr>
          <p:nvPr/>
        </p:nvPicPr>
        <p:blipFill>
          <a:blip r:embed="rId24"/>
          <a:stretch>
            <a:fillRect/>
          </a:stretch>
        </p:blipFill>
        <p:spPr>
          <a:xfrm>
            <a:off x="6524517" y="5335922"/>
            <a:ext cx="1131577" cy="932900"/>
          </a:xfrm>
          <a:prstGeom prst="rect">
            <a:avLst/>
          </a:prstGeom>
        </p:spPr>
      </p:pic>
      <p:pic>
        <p:nvPicPr>
          <p:cNvPr id="40" name="图片 39"/>
          <p:cNvPicPr>
            <a:picLocks noChangeAspect="1"/>
          </p:cNvPicPr>
          <p:nvPr/>
        </p:nvPicPr>
        <p:blipFill>
          <a:blip r:embed="rId25"/>
          <a:stretch>
            <a:fillRect/>
          </a:stretch>
        </p:blipFill>
        <p:spPr>
          <a:xfrm>
            <a:off x="7769599" y="5329509"/>
            <a:ext cx="1153342" cy="939313"/>
          </a:xfrm>
          <a:prstGeom prst="rect">
            <a:avLst/>
          </a:prstGeom>
        </p:spPr>
      </p:pic>
      <p:sp>
        <p:nvSpPr>
          <p:cNvPr id="3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41" name="直接连接符 40"/>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43"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46" name="图片 4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47" name="直接连接符 46"/>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09578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sp>
        <p:nvSpPr>
          <p:cNvPr id="16" name="文本框 15"/>
          <p:cNvSpPr txBox="1"/>
          <p:nvPr/>
        </p:nvSpPr>
        <p:spPr>
          <a:xfrm>
            <a:off x="740413" y="1512377"/>
            <a:ext cx="2477467"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smtClean="0"/>
              <a:t>手眼标定</a:t>
            </a:r>
            <a:endParaRPr lang="zh-CN" altLang="en-US" sz="2000" b="1" dirty="0"/>
          </a:p>
        </p:txBody>
      </p:sp>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6" y="2072668"/>
            <a:ext cx="4333283" cy="3310215"/>
          </a:xfrm>
          <a:prstGeom prst="rect">
            <a:avLst/>
          </a:prstGeom>
        </p:spPr>
      </p:pic>
      <p:grpSp>
        <p:nvGrpSpPr>
          <p:cNvPr id="41" name="组合 40"/>
          <p:cNvGrpSpPr/>
          <p:nvPr/>
        </p:nvGrpSpPr>
        <p:grpSpPr>
          <a:xfrm>
            <a:off x="5231886" y="2064157"/>
            <a:ext cx="3696721" cy="3318726"/>
            <a:chOff x="5231886" y="2064157"/>
            <a:chExt cx="3696721" cy="3318726"/>
          </a:xfrm>
        </p:grpSpPr>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886" y="2064157"/>
              <a:ext cx="3696721" cy="3318726"/>
            </a:xfrm>
            <a:prstGeom prst="rect">
              <a:avLst/>
            </a:prstGeom>
          </p:spPr>
        </p:pic>
        <p:sp>
          <p:nvSpPr>
            <p:cNvPr id="43" name="椭圆 42"/>
            <p:cNvSpPr/>
            <p:nvPr/>
          </p:nvSpPr>
          <p:spPr>
            <a:xfrm>
              <a:off x="7908671" y="3053751"/>
              <a:ext cx="664565" cy="232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4" name="对象 43"/>
          <p:cNvGraphicFramePr>
            <a:graphicFrameLocks noChangeAspect="1"/>
          </p:cNvGraphicFramePr>
          <p:nvPr>
            <p:extLst>
              <p:ext uri="{D42A27DB-BD31-4B8C-83A1-F6EECF244321}">
                <p14:modId xmlns:p14="http://schemas.microsoft.com/office/powerpoint/2010/main" val="4069309497"/>
              </p:ext>
            </p:extLst>
          </p:nvPr>
        </p:nvGraphicFramePr>
        <p:xfrm>
          <a:off x="554529" y="5598622"/>
          <a:ext cx="3136900" cy="914400"/>
        </p:xfrm>
        <a:graphic>
          <a:graphicData uri="http://schemas.openxmlformats.org/presentationml/2006/ole">
            <mc:AlternateContent xmlns:mc="http://schemas.openxmlformats.org/markup-compatibility/2006">
              <mc:Choice xmlns:v="urn:schemas-microsoft-com:vml" Requires="v">
                <p:oleObj spid="_x0000_s17700" name="Equation" r:id="rId6" imgW="3136680" imgH="914400" progId="Equation.DSMT4">
                  <p:embed/>
                </p:oleObj>
              </mc:Choice>
              <mc:Fallback>
                <p:oleObj name="Equation" r:id="rId6" imgW="3136680" imgH="914400" progId="Equation.DSMT4">
                  <p:embed/>
                  <p:pic>
                    <p:nvPicPr>
                      <p:cNvPr id="0" name=""/>
                      <p:cNvPicPr/>
                      <p:nvPr/>
                    </p:nvPicPr>
                    <p:blipFill>
                      <a:blip r:embed="rId7"/>
                      <a:stretch>
                        <a:fillRect/>
                      </a:stretch>
                    </p:blipFill>
                    <p:spPr>
                      <a:xfrm>
                        <a:off x="554529" y="5598622"/>
                        <a:ext cx="3136900" cy="914400"/>
                      </a:xfrm>
                      <a:prstGeom prst="rect">
                        <a:avLst/>
                      </a:prstGeom>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451702347"/>
              </p:ext>
            </p:extLst>
          </p:nvPr>
        </p:nvGraphicFramePr>
        <p:xfrm>
          <a:off x="3846027" y="5592111"/>
          <a:ext cx="3251200" cy="914400"/>
        </p:xfrm>
        <a:graphic>
          <a:graphicData uri="http://schemas.openxmlformats.org/presentationml/2006/ole">
            <mc:AlternateContent xmlns:mc="http://schemas.openxmlformats.org/markup-compatibility/2006">
              <mc:Choice xmlns:v="urn:schemas-microsoft-com:vml" Requires="v">
                <p:oleObj spid="_x0000_s17701" name="Equation" r:id="rId8" imgW="3251160" imgH="914400" progId="Equation.DSMT4">
                  <p:embed/>
                </p:oleObj>
              </mc:Choice>
              <mc:Fallback>
                <p:oleObj name="Equation" r:id="rId8" imgW="3251160" imgH="914400" progId="Equation.DSMT4">
                  <p:embed/>
                  <p:pic>
                    <p:nvPicPr>
                      <p:cNvPr id="0" name=""/>
                      <p:cNvPicPr/>
                      <p:nvPr/>
                    </p:nvPicPr>
                    <p:blipFill>
                      <a:blip r:embed="rId9"/>
                      <a:stretch>
                        <a:fillRect/>
                      </a:stretch>
                    </p:blipFill>
                    <p:spPr>
                      <a:xfrm>
                        <a:off x="3846027" y="5592111"/>
                        <a:ext cx="3251200" cy="914400"/>
                      </a:xfrm>
                      <a:prstGeom prst="rect">
                        <a:avLst/>
                      </a:prstGeom>
                    </p:spPr>
                  </p:pic>
                </p:oleObj>
              </mc:Fallback>
            </mc:AlternateContent>
          </a:graphicData>
        </a:graphic>
      </p:graphicFrame>
      <p:sp>
        <p:nvSpPr>
          <p:cNvPr id="46" name="文本框 45"/>
          <p:cNvSpPr txBox="1"/>
          <p:nvPr/>
        </p:nvSpPr>
        <p:spPr>
          <a:xfrm>
            <a:off x="7211852" y="5726146"/>
            <a:ext cx="2058201" cy="646331"/>
          </a:xfrm>
          <a:prstGeom prst="rect">
            <a:avLst/>
          </a:prstGeom>
          <a:noFill/>
        </p:spPr>
        <p:txBody>
          <a:bodyPr wrap="square" rtlCol="0">
            <a:spAutoFit/>
          </a:bodyPr>
          <a:lstStyle/>
          <a:p>
            <a:r>
              <a:rPr lang="en-US" altLang="zh-CN" dirty="0"/>
              <a:t>m</a:t>
            </a:r>
            <a:r>
              <a:rPr lang="en-US" altLang="zh-CN" dirty="0" smtClean="0"/>
              <a:t>ean error</a:t>
            </a:r>
          </a:p>
          <a:p>
            <a:r>
              <a:rPr lang="en-US" altLang="zh-CN" dirty="0" smtClean="0"/>
              <a:t>0.285 pixels</a:t>
            </a:r>
            <a:endParaRPr lang="zh-CN" altLang="en-US" dirty="0"/>
          </a:p>
        </p:txBody>
      </p:sp>
      <p:sp>
        <p:nvSpPr>
          <p:cNvPr id="18"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9" name="直接连接符 18"/>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2"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6" name="直接连接符 25"/>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50636" y="3053751"/>
            <a:ext cx="2143364" cy="1355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0636" y="4561840"/>
            <a:ext cx="2153524" cy="589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895600" y="2359989"/>
            <a:ext cx="1757680" cy="293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0375629"/>
      </p:ext>
    </p:extLst>
  </p:cSld>
  <p:clrMapOvr>
    <a:masterClrMapping/>
  </p:clrMapOvr>
  <mc:AlternateContent xmlns:mc="http://schemas.openxmlformats.org/markup-compatibility/2006" xmlns:p14="http://schemas.microsoft.com/office/powerpoint/2010/main">
    <mc:Choice Requires="p14">
      <p:transition p14:dur="10" advTm="2141"/>
    </mc:Choice>
    <mc:Fallback xmlns="">
      <p:transition advTm="2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a:t>
            </a:r>
            <a:r>
              <a:rPr lang="zh-CN" altLang="en-US" sz="2800" dirty="0"/>
              <a:t>三维坐标获取及头部的三维重建</a:t>
            </a:r>
          </a:p>
        </p:txBody>
      </p:sp>
      <p:sp>
        <p:nvSpPr>
          <p:cNvPr id="2" name="文本框 1"/>
          <p:cNvSpPr txBox="1"/>
          <p:nvPr/>
        </p:nvSpPr>
        <p:spPr>
          <a:xfrm>
            <a:off x="494332" y="1352196"/>
            <a:ext cx="3683479" cy="369332"/>
          </a:xfrm>
          <a:prstGeom prst="rect">
            <a:avLst/>
          </a:prstGeom>
          <a:noFill/>
        </p:spPr>
        <p:txBody>
          <a:bodyPr wrap="square" rtlCol="0">
            <a:spAutoFit/>
          </a:bodyPr>
          <a:lstStyle/>
          <a:p>
            <a:r>
              <a:rPr lang="en-US" altLang="zh-CN" dirty="0" smtClean="0"/>
              <a:t>2.2.1  </a:t>
            </a:r>
            <a:r>
              <a:rPr lang="zh-CN" altLang="zh-CN" dirty="0" smtClean="0"/>
              <a:t>获得</a:t>
            </a:r>
            <a:r>
              <a:rPr lang="zh-CN" altLang="zh-CN" dirty="0"/>
              <a:t>Kinect2的RGB和深度图像</a:t>
            </a:r>
            <a:endParaRPr lang="zh-CN" altLang="en-US" dirty="0"/>
          </a:p>
        </p:txBody>
      </p:sp>
      <p:sp>
        <p:nvSpPr>
          <p:cNvPr id="3" name="文本框 2"/>
          <p:cNvSpPr txBox="1"/>
          <p:nvPr/>
        </p:nvSpPr>
        <p:spPr>
          <a:xfrm>
            <a:off x="142382" y="1718650"/>
            <a:ext cx="8864383" cy="369332"/>
          </a:xfrm>
          <a:prstGeom prst="rect">
            <a:avLst/>
          </a:prstGeom>
          <a:noFill/>
        </p:spPr>
        <p:txBody>
          <a:bodyPr wrap="square" rtlCol="0">
            <a:spAutoFit/>
          </a:bodyPr>
          <a:lstStyle/>
          <a:p>
            <a:r>
              <a:rPr lang="zh-CN" altLang="en-US" dirty="0" smtClean="0"/>
              <a:t>      在</a:t>
            </a:r>
            <a:r>
              <a:rPr lang="en-US" altLang="zh-CN" dirty="0" err="1" smtClean="0"/>
              <a:t>linux</a:t>
            </a:r>
            <a:r>
              <a:rPr lang="zh-CN" altLang="en-US" dirty="0" smtClean="0"/>
              <a:t>上获得</a:t>
            </a:r>
            <a:r>
              <a:rPr lang="en-US" altLang="zh-CN" dirty="0" smtClean="0"/>
              <a:t>Kinect2</a:t>
            </a:r>
            <a:r>
              <a:rPr lang="zh-CN" altLang="en-US" dirty="0" smtClean="0"/>
              <a:t>的数据目前主要分为两种：使用</a:t>
            </a:r>
            <a:r>
              <a:rPr lang="en-US" altLang="zh-CN" dirty="0"/>
              <a:t>i</a:t>
            </a:r>
            <a:r>
              <a:rPr lang="en-US" altLang="zh-CN" dirty="0" smtClean="0"/>
              <a:t>ai_kinect2</a:t>
            </a:r>
            <a:r>
              <a:rPr lang="zh-CN" altLang="en-US" dirty="0" smtClean="0"/>
              <a:t>和使用</a:t>
            </a:r>
            <a:r>
              <a:rPr lang="en-US" altLang="zh-CN" dirty="0" smtClean="0"/>
              <a:t>libfreenect2</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974" y="2106732"/>
            <a:ext cx="2544791" cy="211619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763" y="2106730"/>
            <a:ext cx="2578509" cy="211619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552" y="2118373"/>
            <a:ext cx="2578509" cy="2121801"/>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974" y="4514826"/>
            <a:ext cx="2388052" cy="1804377"/>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552" y="4432695"/>
            <a:ext cx="2594590" cy="1886508"/>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844" y="4404708"/>
            <a:ext cx="2562428" cy="1914495"/>
          </a:xfrm>
          <a:prstGeom prst="rect">
            <a:avLst/>
          </a:prstGeom>
        </p:spPr>
      </p:pic>
      <p:sp>
        <p:nvSpPr>
          <p:cNvPr id="17" name="矩形 16"/>
          <p:cNvSpPr/>
          <p:nvPr/>
        </p:nvSpPr>
        <p:spPr>
          <a:xfrm>
            <a:off x="798542" y="6400221"/>
            <a:ext cx="5206746" cy="369332"/>
          </a:xfrm>
          <a:prstGeom prst="rect">
            <a:avLst/>
          </a:prstGeom>
        </p:spPr>
        <p:txBody>
          <a:bodyPr wrap="none">
            <a:spAutoFit/>
          </a:bodyPr>
          <a:lstStyle/>
          <a:p>
            <a:r>
              <a:rPr lang="en-US" altLang="zh-CN" dirty="0" smtClean="0"/>
              <a:t>IaI_kinect2</a:t>
            </a:r>
            <a:r>
              <a:rPr lang="zh-CN" altLang="en-US" dirty="0" smtClean="0"/>
              <a:t>频率：</a:t>
            </a:r>
            <a:r>
              <a:rPr lang="en-US" altLang="zh-CN" dirty="0" smtClean="0"/>
              <a:t>30hz           libfreenect2</a:t>
            </a:r>
            <a:r>
              <a:rPr lang="zh-CN" altLang="en-US" dirty="0" smtClean="0"/>
              <a:t>频率：</a:t>
            </a:r>
            <a:r>
              <a:rPr lang="en-US" altLang="zh-CN" dirty="0" smtClean="0"/>
              <a:t>82hz</a:t>
            </a:r>
            <a:endParaRPr lang="zh-CN" altLang="en-US" dirty="0"/>
          </a:p>
        </p:txBody>
      </p:sp>
      <p:sp>
        <p:nvSpPr>
          <p:cNvPr id="19"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0" name="直接连接符 19"/>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3"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7" name="直接连接符 26"/>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461310"/>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a:t>
            </a:r>
            <a:r>
              <a:rPr lang="zh-CN" altLang="en-US" sz="2800" dirty="0"/>
              <a:t>三维坐标获取及头部的三维重建</a:t>
            </a:r>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2.2.2  </a:t>
            </a:r>
            <a:r>
              <a:rPr lang="zh-CN" altLang="zh-CN" dirty="0" smtClean="0"/>
              <a:t>障碍物</a:t>
            </a:r>
            <a:r>
              <a:rPr lang="zh-CN" altLang="zh-CN" dirty="0"/>
              <a:t>三维坐标信息的</a:t>
            </a:r>
            <a:r>
              <a:rPr lang="zh-CN" altLang="zh-CN" dirty="0" smtClean="0"/>
              <a:t>获取</a:t>
            </a:r>
            <a:r>
              <a:rPr lang="en-US" altLang="zh-CN" dirty="0" smtClean="0"/>
              <a:t> </a:t>
            </a:r>
            <a:endParaRPr lang="zh-CN" altLang="en-US" dirty="0"/>
          </a:p>
        </p:txBody>
      </p:sp>
      <p:sp>
        <p:nvSpPr>
          <p:cNvPr id="17" name="右箭头 16"/>
          <p:cNvSpPr/>
          <p:nvPr/>
        </p:nvSpPr>
        <p:spPr>
          <a:xfrm>
            <a:off x="3846027" y="4544971"/>
            <a:ext cx="1187355" cy="341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2078680594"/>
              </p:ext>
            </p:extLst>
          </p:nvPr>
        </p:nvGraphicFramePr>
        <p:xfrm>
          <a:off x="4835525" y="2051050"/>
          <a:ext cx="3551238" cy="1220788"/>
        </p:xfrm>
        <a:graphic>
          <a:graphicData uri="http://schemas.openxmlformats.org/presentationml/2006/ole">
            <mc:AlternateContent xmlns:mc="http://schemas.openxmlformats.org/markup-compatibility/2006">
              <mc:Choice xmlns:v="urn:schemas-microsoft-com:vml" Requires="v">
                <p:oleObj spid="_x0000_s20916" name="Equation" r:id="rId4" imgW="2070000" imgH="711000" progId="Equation.DSMT4">
                  <p:embed/>
                </p:oleObj>
              </mc:Choice>
              <mc:Fallback>
                <p:oleObj name="Equation" r:id="rId4" imgW="2070000" imgH="711000" progId="Equation.DSMT4">
                  <p:embed/>
                  <p:pic>
                    <p:nvPicPr>
                      <p:cNvPr id="0" name=""/>
                      <p:cNvPicPr/>
                      <p:nvPr/>
                    </p:nvPicPr>
                    <p:blipFill>
                      <a:blip r:embed="rId5"/>
                      <a:stretch>
                        <a:fillRect/>
                      </a:stretch>
                    </p:blipFill>
                    <p:spPr>
                      <a:xfrm>
                        <a:off x="4835525" y="2051050"/>
                        <a:ext cx="3551238" cy="122078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929972105"/>
              </p:ext>
            </p:extLst>
          </p:nvPr>
        </p:nvGraphicFramePr>
        <p:xfrm>
          <a:off x="1271750" y="4094715"/>
          <a:ext cx="2128641" cy="1241707"/>
        </p:xfrm>
        <a:graphic>
          <a:graphicData uri="http://schemas.openxmlformats.org/presentationml/2006/ole">
            <mc:AlternateContent xmlns:mc="http://schemas.openxmlformats.org/markup-compatibility/2006">
              <mc:Choice xmlns:v="urn:schemas-microsoft-com:vml" Requires="v">
                <p:oleObj spid="_x0000_s20917" name="Equation" r:id="rId6" imgW="1143000" imgH="660400" progId="Equation.DSMT4">
                  <p:embed/>
                </p:oleObj>
              </mc:Choice>
              <mc:Fallback>
                <p:oleObj name="Equation" r:id="rId6" imgW="1143000" imgH="660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750" y="4094715"/>
                        <a:ext cx="2128641" cy="1241707"/>
                      </a:xfrm>
                      <a:prstGeom prst="rect">
                        <a:avLst/>
                      </a:prstGeom>
                      <a:noFill/>
                    </p:spPr>
                  </p:pic>
                </p:oleObj>
              </mc:Fallback>
            </mc:AlternateContent>
          </a:graphicData>
        </a:graphic>
      </p:graphicFrame>
      <p:sp>
        <p:nvSpPr>
          <p:cNvPr id="4" name="Rectangle 2"/>
          <p:cNvSpPr>
            <a:spLocks noChangeArrowheads="1"/>
          </p:cNvSpPr>
          <p:nvPr/>
        </p:nvSpPr>
        <p:spPr bwMode="auto">
          <a:xfrm>
            <a:off x="5572664" y="4433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43306446"/>
              </p:ext>
            </p:extLst>
          </p:nvPr>
        </p:nvGraphicFramePr>
        <p:xfrm>
          <a:off x="5373274" y="4094715"/>
          <a:ext cx="2005188" cy="1167398"/>
        </p:xfrm>
        <a:graphic>
          <a:graphicData uri="http://schemas.openxmlformats.org/presentationml/2006/ole">
            <mc:AlternateContent xmlns:mc="http://schemas.openxmlformats.org/markup-compatibility/2006">
              <mc:Choice xmlns:v="urn:schemas-microsoft-com:vml" Requires="v">
                <p:oleObj spid="_x0000_s20918" name="Equation" r:id="rId8" imgW="1257300" imgH="685800" progId="Equation.DSMT4">
                  <p:embed/>
                </p:oleObj>
              </mc:Choice>
              <mc:Fallback>
                <p:oleObj name="Equation" r:id="rId8" imgW="1257300" imgH="6858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3274" y="4094715"/>
                        <a:ext cx="2005188" cy="1167398"/>
                      </a:xfrm>
                      <a:prstGeom prst="rect">
                        <a:avLst/>
                      </a:prstGeom>
                      <a:noFill/>
                    </p:spPr>
                  </p:pic>
                </p:oleObj>
              </mc:Fallback>
            </mc:AlternateContent>
          </a:graphicData>
        </a:graphic>
      </p:graphicFrame>
      <p:sp>
        <p:nvSpPr>
          <p:cNvPr id="29" name="矩形 28"/>
          <p:cNvSpPr/>
          <p:nvPr/>
        </p:nvSpPr>
        <p:spPr>
          <a:xfrm>
            <a:off x="651087" y="5707631"/>
            <a:ext cx="7922149" cy="923330"/>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在</a:t>
            </a:r>
            <a:r>
              <a:rPr lang="zh-CN" altLang="zh-CN" dirty="0">
                <a:latin typeface="Times New Roman" panose="02020603050405020304" pitchFamily="18" charset="0"/>
                <a:cs typeface="Times New Roman" panose="02020603050405020304" pitchFamily="18" charset="0"/>
              </a:rPr>
              <a:t>上述式子中</a:t>
            </a:r>
            <a:r>
              <a:rPr lang="zh-CN" altLang="zh-CN"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u</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v</a:t>
            </a:r>
            <a:r>
              <a:rPr lang="zh-CN" altLang="zh-CN" dirty="0"/>
              <a:t>每一个点的像素位置，我们可以直接</a:t>
            </a:r>
            <a:r>
              <a:rPr lang="zh-CN" altLang="zh-CN" dirty="0" smtClean="0"/>
              <a:t>得到</a:t>
            </a:r>
            <a:r>
              <a:rPr lang="zh-CN" altLang="en-US" dirty="0" smtClean="0"/>
              <a:t>，</a:t>
            </a:r>
            <a:r>
              <a:rPr lang="en-US" altLang="zh-CN" dirty="0" smtClean="0"/>
              <a:t>d</a:t>
            </a:r>
            <a:r>
              <a:rPr lang="zh-CN" altLang="en-US" dirty="0" smtClean="0"/>
              <a:t>是</a:t>
            </a:r>
            <a:r>
              <a:rPr lang="zh-CN" altLang="zh-CN" dirty="0"/>
              <a:t>每个点的深度信息，我们可以从深度图像中得到，所以我们很容易就可以得到</a:t>
            </a:r>
            <a:r>
              <a:rPr lang="en-US" altLang="zh-CN" dirty="0"/>
              <a:t>RGB</a:t>
            </a:r>
            <a:r>
              <a:rPr lang="zh-CN" altLang="zh-CN" dirty="0"/>
              <a:t>图像中每个点</a:t>
            </a:r>
            <a:r>
              <a:rPr lang="zh-CN" altLang="zh-CN" dirty="0" smtClean="0"/>
              <a:t>在</a:t>
            </a:r>
            <a:r>
              <a:rPr lang="zh-CN" altLang="en-US" dirty="0" smtClean="0"/>
              <a:t>相</a:t>
            </a:r>
            <a:r>
              <a:rPr lang="zh-CN" altLang="zh-CN" dirty="0" smtClean="0"/>
              <a:t>机坐</a:t>
            </a:r>
            <a:r>
              <a:rPr lang="zh-CN" altLang="zh-CN" dirty="0"/>
              <a:t>标系下的三维信息。</a:t>
            </a:r>
            <a:endParaRPr lang="zh-CN" altLang="en-US" dirty="0"/>
          </a:p>
        </p:txBody>
      </p:sp>
      <p:sp>
        <p:nvSpPr>
          <p:cNvPr id="20"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2" name="直接连接符 21"/>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4"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7" name="图片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8" name="直接连接符 27"/>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837558225"/>
              </p:ext>
            </p:extLst>
          </p:nvPr>
        </p:nvGraphicFramePr>
        <p:xfrm>
          <a:off x="651087" y="1797653"/>
          <a:ext cx="3695700" cy="1714500"/>
        </p:xfrm>
        <a:graphic>
          <a:graphicData uri="http://schemas.openxmlformats.org/presentationml/2006/ole">
            <mc:AlternateContent xmlns:mc="http://schemas.openxmlformats.org/markup-compatibility/2006">
              <mc:Choice xmlns:v="urn:schemas-microsoft-com:vml" Requires="v">
                <p:oleObj spid="_x0000_s20919" name="Visio" r:id="rId11" imgW="5838685" imgH="2771755" progId="Visio.Drawing.11">
                  <p:embed/>
                </p:oleObj>
              </mc:Choice>
              <mc:Fallback>
                <p:oleObj name="Visio" r:id="rId11" imgW="5838685" imgH="2771755" progId="Visio.Drawing.11">
                  <p:embed/>
                  <p:pic>
                    <p:nvPicPr>
                      <p:cNvPr id="0" name="Object 414"/>
                      <p:cNvPicPr>
                        <a:picLocks noChangeAspect="1" noChangeArrowheads="1"/>
                      </p:cNvPicPr>
                      <p:nvPr/>
                    </p:nvPicPr>
                    <p:blipFill>
                      <a:blip r:embed="rId12"/>
                      <a:srcRect/>
                      <a:stretch>
                        <a:fillRect/>
                      </a:stretch>
                    </p:blipFill>
                    <p:spPr bwMode="auto">
                      <a:xfrm>
                        <a:off x="651087" y="1797653"/>
                        <a:ext cx="3695700" cy="171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619426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a:t>
            </a:r>
            <a:r>
              <a:rPr lang="zh-CN" altLang="en-US" sz="2800" dirty="0"/>
              <a:t>三维坐标获取及头部的三维重建</a:t>
            </a:r>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2.2.2  </a:t>
            </a:r>
            <a:r>
              <a:rPr lang="zh-CN" altLang="zh-CN" dirty="0" smtClean="0"/>
              <a:t>障碍物</a:t>
            </a:r>
            <a:r>
              <a:rPr lang="zh-CN" altLang="zh-CN" dirty="0"/>
              <a:t>三维坐标信息的</a:t>
            </a:r>
            <a:r>
              <a:rPr lang="zh-CN" altLang="zh-CN" dirty="0" smtClean="0"/>
              <a:t>获取</a:t>
            </a:r>
            <a:r>
              <a:rPr lang="en-US" altLang="zh-CN" dirty="0" smtClean="0"/>
              <a:t> </a:t>
            </a:r>
            <a:endParaRPr lang="zh-CN" altLang="en-US" dirty="0"/>
          </a:p>
        </p:txBody>
      </p:sp>
      <p:sp>
        <p:nvSpPr>
          <p:cNvPr id="4" name="Rectangle 2"/>
          <p:cNvSpPr>
            <a:spLocks noChangeArrowheads="1"/>
          </p:cNvSpPr>
          <p:nvPr/>
        </p:nvSpPr>
        <p:spPr bwMode="auto">
          <a:xfrm>
            <a:off x="5572664" y="4433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1335" y="1875416"/>
            <a:ext cx="3799046" cy="303835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32" y="1875416"/>
            <a:ext cx="4068014" cy="3038356"/>
          </a:xfrm>
          <a:prstGeom prst="rect">
            <a:avLst/>
          </a:prstGeom>
        </p:spPr>
      </p:pic>
      <p:sp>
        <p:nvSpPr>
          <p:cNvPr id="5" name="文本框 4"/>
          <p:cNvSpPr txBox="1"/>
          <p:nvPr/>
        </p:nvSpPr>
        <p:spPr>
          <a:xfrm>
            <a:off x="425320" y="5143959"/>
            <a:ext cx="8045820" cy="369332"/>
          </a:xfrm>
          <a:prstGeom prst="rect">
            <a:avLst/>
          </a:prstGeom>
          <a:noFill/>
        </p:spPr>
        <p:txBody>
          <a:bodyPr wrap="square" rtlCol="0">
            <a:spAutoFit/>
          </a:bodyPr>
          <a:lstStyle/>
          <a:p>
            <a:r>
              <a:rPr lang="zh-CN" altLang="en-US" dirty="0" smtClean="0"/>
              <a:t>        手上某点坐标为 </a:t>
            </a:r>
            <a:r>
              <a:rPr lang="en-US" altLang="zh-CN" dirty="0" smtClean="0"/>
              <a:t>(-0.0801483,   0.020928,   0.854), </a:t>
            </a:r>
            <a:r>
              <a:rPr lang="zh-CN" altLang="en-US" dirty="0" smtClean="0"/>
              <a:t>实际测量距离为</a:t>
            </a:r>
            <a:r>
              <a:rPr lang="en-US" altLang="zh-CN" dirty="0" smtClean="0"/>
              <a:t>0.87</a:t>
            </a:r>
            <a:r>
              <a:rPr lang="zh-CN" altLang="en-US" dirty="0" smtClean="0"/>
              <a:t>米</a:t>
            </a:r>
            <a:endParaRPr lang="zh-CN" altLang="en-US" dirty="0"/>
          </a:p>
        </p:txBody>
      </p:sp>
      <p:sp>
        <p:nvSpPr>
          <p:cNvPr id="16" name="文本框 15"/>
          <p:cNvSpPr txBox="1"/>
          <p:nvPr/>
        </p:nvSpPr>
        <p:spPr>
          <a:xfrm>
            <a:off x="425320" y="5513291"/>
            <a:ext cx="8511646" cy="923330"/>
          </a:xfrm>
          <a:prstGeom prst="rect">
            <a:avLst/>
          </a:prstGeom>
          <a:noFill/>
        </p:spPr>
        <p:txBody>
          <a:bodyPr wrap="square" rtlCol="0">
            <a:spAutoFit/>
          </a:bodyPr>
          <a:lstStyle/>
          <a:p>
            <a:r>
              <a:rPr lang="zh-CN" altLang="en-US" dirty="0" smtClean="0"/>
              <a:t>        角点</a:t>
            </a:r>
            <a:r>
              <a:rPr lang="zh-CN" altLang="zh-CN" dirty="0" smtClean="0"/>
              <a:t>坐标分别是</a:t>
            </a:r>
            <a:r>
              <a:rPr lang="en-US" altLang="zh-CN" dirty="0"/>
              <a:t>(-0.0866247,  -0.11037,  0.951) </a:t>
            </a:r>
            <a:r>
              <a:rPr lang="zh-CN" altLang="zh-CN" dirty="0"/>
              <a:t>和</a:t>
            </a:r>
            <a:r>
              <a:rPr lang="en-US" altLang="zh-CN" dirty="0"/>
              <a:t>(-0.0860527,  0.0655861,  1.006),</a:t>
            </a:r>
            <a:r>
              <a:rPr lang="zh-CN" altLang="zh-CN" dirty="0"/>
              <a:t>则这两个点之间的距离我们可以算出来是</a:t>
            </a:r>
            <a:r>
              <a:rPr lang="en-US" altLang="zh-CN" dirty="0"/>
              <a:t>0.18435 </a:t>
            </a:r>
            <a:r>
              <a:rPr lang="en-US" altLang="zh-CN" dirty="0" smtClean="0"/>
              <a:t>m</a:t>
            </a:r>
            <a:r>
              <a:rPr lang="zh-CN" altLang="en-US" dirty="0" smtClean="0"/>
              <a:t>，他们之间的实际距离是</a:t>
            </a:r>
            <a:r>
              <a:rPr lang="en-US" altLang="zh-CN" dirty="0" smtClean="0"/>
              <a:t>0.18m</a:t>
            </a:r>
            <a:r>
              <a:rPr lang="zh-CN" altLang="en-US" dirty="0" smtClean="0"/>
              <a:t>。</a:t>
            </a:r>
            <a:endParaRPr lang="en-US" altLang="zh-CN" dirty="0" smtClean="0"/>
          </a:p>
          <a:p>
            <a:r>
              <a:rPr lang="zh-CN" altLang="en-US" dirty="0" smtClean="0"/>
              <a:t>后面测试了多组数据，误差均在</a:t>
            </a:r>
            <a:r>
              <a:rPr lang="en-US" altLang="zh-CN" dirty="0" smtClean="0"/>
              <a:t>5</a:t>
            </a:r>
            <a:r>
              <a:rPr lang="zh-CN" altLang="en-US" dirty="0" smtClean="0"/>
              <a:t>个</a:t>
            </a:r>
            <a:r>
              <a:rPr lang="en-US" altLang="zh-CN" dirty="0" smtClean="0"/>
              <a:t>mm</a:t>
            </a:r>
            <a:r>
              <a:rPr lang="zh-CN" altLang="en-US" dirty="0" smtClean="0"/>
              <a:t>之内</a:t>
            </a:r>
            <a:endParaRPr lang="zh-CN" altLang="en-US" dirty="0"/>
          </a:p>
        </p:txBody>
      </p:sp>
      <p:sp>
        <p:nvSpPr>
          <p:cNvPr id="17"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8" name="直接连接符 17"/>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0"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5" name="直接连接符 24"/>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86225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sp>
        <p:nvSpPr>
          <p:cNvPr id="4" name="Rectangle 2"/>
          <p:cNvSpPr>
            <a:spLocks noChangeArrowheads="1"/>
          </p:cNvSpPr>
          <p:nvPr/>
        </p:nvSpPr>
        <p:spPr bwMode="auto">
          <a:xfrm>
            <a:off x="5572664" y="4433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494332" y="1792538"/>
            <a:ext cx="8622150" cy="646331"/>
          </a:xfrm>
          <a:prstGeom prst="rect">
            <a:avLst/>
          </a:prstGeom>
          <a:noFill/>
        </p:spPr>
        <p:txBody>
          <a:bodyPr wrap="square" rtlCol="0">
            <a:spAutoFit/>
          </a:bodyPr>
          <a:lstStyle/>
          <a:p>
            <a:r>
              <a:rPr lang="zh-CN" altLang="en-US" dirty="0" smtClean="0"/>
              <a:t>        受相机视野的限制，单张照片只能获得物体局部信息，要想获得病人头部的完整信息，必须从不同角度对病人头部进行拍摄，来对头部进行三维重建。</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48" y="2635335"/>
            <a:ext cx="8018911" cy="2691509"/>
          </a:xfrm>
          <a:prstGeom prst="rect">
            <a:avLst/>
          </a:prstGeom>
        </p:spPr>
      </p:pic>
      <p:sp>
        <p:nvSpPr>
          <p:cNvPr id="14" name="文本框 13"/>
          <p:cNvSpPr txBox="1"/>
          <p:nvPr/>
        </p:nvSpPr>
        <p:spPr>
          <a:xfrm>
            <a:off x="396811" y="5531018"/>
            <a:ext cx="5322498" cy="369332"/>
          </a:xfrm>
          <a:prstGeom prst="rect">
            <a:avLst/>
          </a:prstGeom>
          <a:noFill/>
        </p:spPr>
        <p:txBody>
          <a:bodyPr wrap="square" rtlCol="0">
            <a:spAutoFit/>
          </a:bodyPr>
          <a:lstStyle/>
          <a:p>
            <a:r>
              <a:rPr lang="en-US" altLang="zh-CN" dirty="0" smtClean="0"/>
              <a:t>a) 2D</a:t>
            </a:r>
            <a:r>
              <a:rPr lang="zh-CN" altLang="en-US" dirty="0" smtClean="0"/>
              <a:t>深度图像转换</a:t>
            </a:r>
            <a:r>
              <a:rPr lang="en-US" altLang="zh-CN" dirty="0" smtClean="0"/>
              <a:t>3D</a:t>
            </a:r>
            <a:r>
              <a:rPr lang="zh-CN" altLang="en-US" dirty="0" smtClean="0"/>
              <a:t>点云并求得每一点的法向量</a:t>
            </a:r>
            <a:endParaRPr lang="zh-CN" altLang="en-US" dirty="0"/>
          </a:p>
        </p:txBody>
      </p:sp>
      <p:sp>
        <p:nvSpPr>
          <p:cNvPr id="16" name="文本框 15"/>
          <p:cNvSpPr txBox="1"/>
          <p:nvPr/>
        </p:nvSpPr>
        <p:spPr>
          <a:xfrm>
            <a:off x="6003977" y="5531018"/>
            <a:ext cx="3045133" cy="369332"/>
          </a:xfrm>
          <a:prstGeom prst="rect">
            <a:avLst/>
          </a:prstGeom>
          <a:noFill/>
        </p:spPr>
        <p:txBody>
          <a:bodyPr wrap="square" rtlCol="0">
            <a:spAutoFit/>
          </a:bodyPr>
          <a:lstStyle/>
          <a:p>
            <a:r>
              <a:rPr lang="en-US" altLang="zh-CN" dirty="0" smtClean="0"/>
              <a:t>b)ICP</a:t>
            </a:r>
            <a:r>
              <a:rPr lang="zh-CN" altLang="en-US" dirty="0" smtClean="0"/>
              <a:t>迭代求当前帧相机位姿</a:t>
            </a:r>
            <a:endParaRPr lang="zh-CN" altLang="en-US" dirty="0"/>
          </a:p>
        </p:txBody>
      </p:sp>
      <p:sp>
        <p:nvSpPr>
          <p:cNvPr id="17" name="文本框 16"/>
          <p:cNvSpPr txBox="1"/>
          <p:nvPr/>
        </p:nvSpPr>
        <p:spPr>
          <a:xfrm>
            <a:off x="396811" y="6009843"/>
            <a:ext cx="6211019" cy="369332"/>
          </a:xfrm>
          <a:prstGeom prst="rect">
            <a:avLst/>
          </a:prstGeom>
          <a:noFill/>
        </p:spPr>
        <p:txBody>
          <a:bodyPr wrap="square" rtlCol="0">
            <a:spAutoFit/>
          </a:bodyPr>
          <a:lstStyle/>
          <a:p>
            <a:r>
              <a:rPr lang="en-US" altLang="zh-CN" dirty="0"/>
              <a:t>c</a:t>
            </a:r>
            <a:r>
              <a:rPr lang="en-US" altLang="zh-CN" dirty="0" smtClean="0"/>
              <a:t>)</a:t>
            </a:r>
            <a:r>
              <a:rPr lang="zh-CN" altLang="en-US" dirty="0" smtClean="0"/>
              <a:t>根据相机的位姿将点云数据融合到场景的三维模型中</a:t>
            </a:r>
            <a:endParaRPr lang="zh-CN" altLang="en-US" dirty="0"/>
          </a:p>
        </p:txBody>
      </p:sp>
      <p:sp>
        <p:nvSpPr>
          <p:cNvPr id="18" name="文本框 17"/>
          <p:cNvSpPr txBox="1"/>
          <p:nvPr/>
        </p:nvSpPr>
        <p:spPr>
          <a:xfrm>
            <a:off x="396811" y="6488668"/>
            <a:ext cx="6211019" cy="369332"/>
          </a:xfrm>
          <a:prstGeom prst="rect">
            <a:avLst/>
          </a:prstGeom>
          <a:noFill/>
        </p:spPr>
        <p:txBody>
          <a:bodyPr wrap="square" rtlCol="0">
            <a:spAutoFit/>
          </a:bodyPr>
          <a:lstStyle/>
          <a:p>
            <a:r>
              <a:rPr lang="en-US" altLang="zh-CN" dirty="0" smtClean="0"/>
              <a:t>d)</a:t>
            </a:r>
            <a:r>
              <a:rPr lang="zh-CN" altLang="en-US" dirty="0" smtClean="0"/>
              <a:t>光线投影算法求当前视角下能够看到的场景表面</a:t>
            </a:r>
            <a:endParaRPr lang="zh-CN" altLang="en-US" dirty="0"/>
          </a:p>
        </p:txBody>
      </p:sp>
      <p:sp>
        <p:nvSpPr>
          <p:cNvPr id="19"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0" name="直接连接符 19"/>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3"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7" name="直接连接符 26"/>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456807"/>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1" y="2135050"/>
            <a:ext cx="3248504" cy="1911646"/>
          </a:xfrm>
          <a:prstGeom prst="rect">
            <a:avLst/>
          </a:prstGeom>
        </p:spPr>
      </p:pic>
      <p:sp>
        <p:nvSpPr>
          <p:cNvPr id="20" name="文本框 19"/>
          <p:cNvSpPr txBox="1"/>
          <p:nvPr/>
        </p:nvSpPr>
        <p:spPr>
          <a:xfrm>
            <a:off x="501548" y="1721528"/>
            <a:ext cx="5710687" cy="369332"/>
          </a:xfrm>
          <a:prstGeom prst="rect">
            <a:avLst/>
          </a:prstGeom>
          <a:noFill/>
        </p:spPr>
        <p:txBody>
          <a:bodyPr wrap="square" rtlCol="0">
            <a:spAutoFit/>
          </a:bodyPr>
          <a:lstStyle/>
          <a:p>
            <a:r>
              <a:rPr lang="en-US" altLang="zh-CN" dirty="0"/>
              <a:t>1</a:t>
            </a:r>
            <a:r>
              <a:rPr lang="en-US" altLang="zh-CN" dirty="0" smtClean="0"/>
              <a:t>)   2D</a:t>
            </a:r>
            <a:r>
              <a:rPr lang="zh-CN" altLang="en-US" dirty="0" smtClean="0"/>
              <a:t>深度图像转换成</a:t>
            </a:r>
            <a:r>
              <a:rPr lang="en-US" altLang="zh-CN" dirty="0" smtClean="0"/>
              <a:t>3D</a:t>
            </a:r>
            <a:r>
              <a:rPr lang="zh-CN" altLang="en-US" dirty="0" smtClean="0"/>
              <a:t>点云，并求每一点的法向量</a:t>
            </a:r>
            <a:endParaRPr lang="zh-CN" altLang="en-US" dirty="0"/>
          </a:p>
        </p:txBody>
      </p:sp>
      <p:graphicFrame>
        <p:nvGraphicFramePr>
          <p:cNvPr id="22" name="对象 21"/>
          <p:cNvGraphicFramePr>
            <a:graphicFrameLocks noChangeAspect="1"/>
          </p:cNvGraphicFramePr>
          <p:nvPr>
            <p:extLst>
              <p:ext uri="{D42A27DB-BD31-4B8C-83A1-F6EECF244321}">
                <p14:modId xmlns:p14="http://schemas.microsoft.com/office/powerpoint/2010/main" val="1887228836"/>
              </p:ext>
            </p:extLst>
          </p:nvPr>
        </p:nvGraphicFramePr>
        <p:xfrm>
          <a:off x="3815339" y="2246666"/>
          <a:ext cx="2128641" cy="1563907"/>
        </p:xfrm>
        <a:graphic>
          <a:graphicData uri="http://schemas.openxmlformats.org/presentationml/2006/ole">
            <mc:AlternateContent xmlns:mc="http://schemas.openxmlformats.org/markup-compatibility/2006">
              <mc:Choice xmlns:v="urn:schemas-microsoft-com:vml" Requires="v">
                <p:oleObj spid="_x0000_s21756" name="Equation" r:id="rId5" imgW="1143000" imgH="660400" progId="Equation.DSMT4">
                  <p:embed/>
                </p:oleObj>
              </mc:Choice>
              <mc:Fallback>
                <p:oleObj name="Equation" r:id="rId5" imgW="1143000" imgH="660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39" y="2246666"/>
                        <a:ext cx="2128641" cy="1563907"/>
                      </a:xfrm>
                      <a:prstGeom prst="rect">
                        <a:avLst/>
                      </a:prstGeom>
                      <a:noFill/>
                    </p:spPr>
                  </p:pic>
                </p:oleObj>
              </mc:Fallback>
            </mc:AlternateContent>
          </a:graphicData>
        </a:graphic>
      </p:graphicFrame>
      <p:sp>
        <p:nvSpPr>
          <p:cNvPr id="23" name="右箭头 22"/>
          <p:cNvSpPr/>
          <p:nvPr/>
        </p:nvSpPr>
        <p:spPr>
          <a:xfrm>
            <a:off x="5891386" y="2949127"/>
            <a:ext cx="548069" cy="238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1193394594"/>
              </p:ext>
            </p:extLst>
          </p:nvPr>
        </p:nvGraphicFramePr>
        <p:xfrm>
          <a:off x="6496166" y="2283288"/>
          <a:ext cx="2532063" cy="1490662"/>
        </p:xfrm>
        <a:graphic>
          <a:graphicData uri="http://schemas.openxmlformats.org/presentationml/2006/ole">
            <mc:AlternateContent xmlns:mc="http://schemas.openxmlformats.org/markup-compatibility/2006">
              <mc:Choice xmlns:v="urn:schemas-microsoft-com:vml" Requires="v">
                <p:oleObj spid="_x0000_s21757" name="Equation" r:id="rId7" imgW="1587240" imgH="914400" progId="Equation.DSMT4">
                  <p:embed/>
                </p:oleObj>
              </mc:Choice>
              <mc:Fallback>
                <p:oleObj name="Equation" r:id="rId7" imgW="1587240" imgH="914400" progId="Equation.DSMT4">
                  <p:embed/>
                  <p:pic>
                    <p:nvPicPr>
                      <p:cNvPr id="0" name=""/>
                      <p:cNvPicPr>
                        <a:picLocks noChangeAspect="1" noChangeArrowheads="1"/>
                      </p:cNvPicPr>
                      <p:nvPr/>
                    </p:nvPicPr>
                    <p:blipFill>
                      <a:blip r:embed="rId8"/>
                      <a:srcRect/>
                      <a:stretch>
                        <a:fillRect/>
                      </a:stretch>
                    </p:blipFill>
                    <p:spPr bwMode="auto">
                      <a:xfrm>
                        <a:off x="6496166" y="2283288"/>
                        <a:ext cx="2532063" cy="1490662"/>
                      </a:xfrm>
                      <a:prstGeom prst="rect">
                        <a:avLst/>
                      </a:prstGeom>
                      <a:noFill/>
                    </p:spPr>
                  </p:pic>
                </p:oleObj>
              </mc:Fallback>
            </mc:AlternateContent>
          </a:graphicData>
        </a:graphic>
      </p:graphicFrame>
      <p:sp>
        <p:nvSpPr>
          <p:cNvPr id="5" name="椭圆 4"/>
          <p:cNvSpPr/>
          <p:nvPr/>
        </p:nvSpPr>
        <p:spPr>
          <a:xfrm>
            <a:off x="6317274" y="3407174"/>
            <a:ext cx="2889849" cy="4399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8" name="直接连接符 17"/>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30" name="直接连接符 2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602" y="4210562"/>
            <a:ext cx="2722776" cy="2322243"/>
          </a:xfrm>
          <a:prstGeom prst="rect">
            <a:avLst/>
          </a:prstGeom>
        </p:spPr>
      </p:pic>
      <p:pic>
        <p:nvPicPr>
          <p:cNvPr id="3" name="图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4391" y="4210562"/>
            <a:ext cx="2726995" cy="2241995"/>
          </a:xfrm>
          <a:prstGeom prst="rect">
            <a:avLst/>
          </a:prstGeom>
        </p:spPr>
      </p:pic>
      <p:pic>
        <p:nvPicPr>
          <p:cNvPr id="4" name="图片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0449" y="4222129"/>
            <a:ext cx="2795700" cy="2226143"/>
          </a:xfrm>
          <a:prstGeom prst="rect">
            <a:avLst/>
          </a:prstGeom>
        </p:spPr>
      </p:pic>
    </p:spTree>
    <p:extLst>
      <p:ext uri="{BB962C8B-B14F-4D97-AF65-F5344CB8AC3E}">
        <p14:creationId xmlns:p14="http://schemas.microsoft.com/office/powerpoint/2010/main" val="2256039857"/>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010618" cy="560717"/>
          </a:xfrm>
          <a:prstGeom prst="rect">
            <a:avLst/>
          </a:prstGeom>
          <a:effectLst>
            <a:softEdge rad="101600"/>
          </a:effectLst>
        </p:spPr>
      </p:pic>
      <p:sp>
        <p:nvSpPr>
          <p:cNvPr id="4" name="Title 1"/>
          <p:cNvSpPr txBox="1">
            <a:spLocks/>
          </p:cNvSpPr>
          <p:nvPr/>
        </p:nvSpPr>
        <p:spPr>
          <a:xfrm>
            <a:off x="3010619" y="608160"/>
            <a:ext cx="3467735" cy="1325880"/>
          </a:xfrm>
        </p:spPr>
        <p:txBody>
          <a:bodyPr vert="horz" wrap="square" anchor="ct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dirty="0" smtClean="0"/>
              <a:t>目   录</a:t>
            </a:r>
            <a:endParaRPr lang="zh-CN" altLang="en-US" sz="5400" dirty="0"/>
          </a:p>
        </p:txBody>
      </p:sp>
      <p:pic>
        <p:nvPicPr>
          <p:cNvPr id="8" name="Picture 4(向天歌演示原创免费模板：www.TopPPT.cn)" descr="E:\PPT\PPT中国风元素\水墨祥云\水墨祥云\011.jpg"/>
          <p:cNvPicPr>
            <a:picLocks noChangeAspect="1"/>
          </p:cNvPicPr>
          <p:nvPr/>
        </p:nvPicPr>
        <p:blipFill>
          <a:blip r:embed="rId4"/>
          <a:stretch>
            <a:fillRect/>
          </a:stretch>
        </p:blipFill>
        <p:spPr>
          <a:xfrm>
            <a:off x="1671955" y="5314078"/>
            <a:ext cx="1086485" cy="677585"/>
          </a:xfrm>
          <a:prstGeom prst="rect">
            <a:avLst/>
          </a:prstGeom>
          <a:solidFill>
            <a:schemeClr val="accent1"/>
          </a:solidFill>
          <a:ln w="9525">
            <a:noFill/>
          </a:ln>
        </p:spPr>
      </p:pic>
      <p:pic>
        <p:nvPicPr>
          <p:cNvPr id="13" name="Picture 4(向天歌演示原创免费模板：www.TopPPT.cn)" descr="E:\PPT\PPT中国风元素\水墨祥云\水墨祥云\011.jpg"/>
          <p:cNvPicPr>
            <a:picLocks noChangeAspect="1"/>
          </p:cNvPicPr>
          <p:nvPr/>
        </p:nvPicPr>
        <p:blipFill>
          <a:blip r:embed="rId4"/>
          <a:stretch>
            <a:fillRect/>
          </a:stretch>
        </p:blipFill>
        <p:spPr>
          <a:xfrm>
            <a:off x="1671955" y="3213787"/>
            <a:ext cx="1086485" cy="677585"/>
          </a:xfrm>
          <a:prstGeom prst="rect">
            <a:avLst/>
          </a:prstGeom>
          <a:solidFill>
            <a:schemeClr val="accent1"/>
          </a:solidFill>
          <a:ln w="9525">
            <a:noFill/>
          </a:ln>
        </p:spPr>
      </p:pic>
      <p:pic>
        <p:nvPicPr>
          <p:cNvPr id="18" name="Picture 4(向天歌演示原创免费模板：www.TopPPT.cn)" descr="E:\PPT\PPT中国风元素\水墨祥云\水墨祥云\011.jpg"/>
          <p:cNvPicPr>
            <a:picLocks noChangeAspect="1"/>
          </p:cNvPicPr>
          <p:nvPr/>
        </p:nvPicPr>
        <p:blipFill>
          <a:blip r:embed="rId4"/>
          <a:stretch>
            <a:fillRect/>
          </a:stretch>
        </p:blipFill>
        <p:spPr>
          <a:xfrm>
            <a:off x="1671955" y="4302810"/>
            <a:ext cx="1086485" cy="677585"/>
          </a:xfrm>
          <a:prstGeom prst="rect">
            <a:avLst/>
          </a:prstGeom>
          <a:solidFill>
            <a:schemeClr val="accent1"/>
          </a:solidFill>
          <a:ln w="9525">
            <a:noFill/>
          </a:ln>
        </p:spPr>
      </p:pic>
      <p:pic>
        <p:nvPicPr>
          <p:cNvPr id="23" name="Picture 4(向天歌演示原创免费模板：www.TopPPT.cn)" descr="E:\PPT\PPT中国风元素\水墨祥云\水墨祥云\011.jpg"/>
          <p:cNvPicPr>
            <a:picLocks noChangeAspect="1"/>
          </p:cNvPicPr>
          <p:nvPr/>
        </p:nvPicPr>
        <p:blipFill>
          <a:blip r:embed="rId4"/>
          <a:stretch>
            <a:fillRect/>
          </a:stretch>
        </p:blipFill>
        <p:spPr>
          <a:xfrm>
            <a:off x="1676484" y="2152383"/>
            <a:ext cx="1086485" cy="677586"/>
          </a:xfrm>
          <a:prstGeom prst="rect">
            <a:avLst/>
          </a:prstGeom>
          <a:solidFill>
            <a:schemeClr val="accent1"/>
          </a:solidFill>
          <a:ln w="9525">
            <a:noFill/>
          </a:ln>
        </p:spPr>
      </p:pic>
      <p:sp>
        <p:nvSpPr>
          <p:cNvPr id="2" name="文本框 1"/>
          <p:cNvSpPr txBox="1"/>
          <p:nvPr/>
        </p:nvSpPr>
        <p:spPr>
          <a:xfrm>
            <a:off x="3080234" y="2236409"/>
            <a:ext cx="4349624" cy="461665"/>
          </a:xfrm>
          <a:prstGeom prst="rect">
            <a:avLst/>
          </a:prstGeom>
          <a:noFill/>
        </p:spPr>
        <p:txBody>
          <a:bodyPr wrap="square" rtlCol="0">
            <a:spAutoFit/>
          </a:bodyPr>
          <a:lstStyle/>
          <a:p>
            <a:r>
              <a:rPr lang="zh-CN" altLang="en-US" sz="2400" b="1" dirty="0" smtClean="0"/>
              <a:t>一  主要研究内容及工作进度</a:t>
            </a:r>
            <a:endParaRPr lang="zh-CN" altLang="en-US" sz="2400" b="1" dirty="0"/>
          </a:p>
        </p:txBody>
      </p:sp>
      <p:sp>
        <p:nvSpPr>
          <p:cNvPr id="27" name="文本框 26"/>
          <p:cNvSpPr txBox="1"/>
          <p:nvPr/>
        </p:nvSpPr>
        <p:spPr>
          <a:xfrm>
            <a:off x="3080234" y="3298285"/>
            <a:ext cx="5656917" cy="461665"/>
          </a:xfrm>
          <a:prstGeom prst="rect">
            <a:avLst/>
          </a:prstGeom>
          <a:noFill/>
        </p:spPr>
        <p:txBody>
          <a:bodyPr wrap="square" rtlCol="0">
            <a:spAutoFit/>
          </a:bodyPr>
          <a:lstStyle/>
          <a:p>
            <a:r>
              <a:rPr lang="zh-CN" altLang="en-US" sz="2400" b="1" dirty="0" smtClean="0"/>
              <a:t>二  目前已经完成的主要研究工作及结果</a:t>
            </a:r>
            <a:endParaRPr lang="zh-CN" altLang="en-US" sz="2400" b="1" dirty="0"/>
          </a:p>
        </p:txBody>
      </p:sp>
      <p:sp>
        <p:nvSpPr>
          <p:cNvPr id="28" name="文本框 27"/>
          <p:cNvSpPr txBox="1"/>
          <p:nvPr/>
        </p:nvSpPr>
        <p:spPr>
          <a:xfrm>
            <a:off x="3080234" y="4360162"/>
            <a:ext cx="5547649" cy="461665"/>
          </a:xfrm>
          <a:prstGeom prst="rect">
            <a:avLst/>
          </a:prstGeom>
          <a:noFill/>
        </p:spPr>
        <p:txBody>
          <a:bodyPr wrap="square" rtlCol="0">
            <a:spAutoFit/>
          </a:bodyPr>
          <a:lstStyle/>
          <a:p>
            <a:r>
              <a:rPr lang="zh-CN" altLang="en-US" sz="2400" b="1" dirty="0" smtClean="0"/>
              <a:t>三  后期拟完成的研究工作及进度安排</a:t>
            </a:r>
            <a:endParaRPr lang="zh-CN" altLang="en-US" sz="2400" b="1" dirty="0"/>
          </a:p>
        </p:txBody>
      </p:sp>
      <p:sp>
        <p:nvSpPr>
          <p:cNvPr id="29" name="文本框 28"/>
          <p:cNvSpPr txBox="1"/>
          <p:nvPr/>
        </p:nvSpPr>
        <p:spPr>
          <a:xfrm>
            <a:off x="3127289" y="5422039"/>
            <a:ext cx="4302569" cy="461665"/>
          </a:xfrm>
          <a:prstGeom prst="rect">
            <a:avLst/>
          </a:prstGeom>
          <a:noFill/>
        </p:spPr>
        <p:txBody>
          <a:bodyPr wrap="square" rtlCol="0">
            <a:spAutoFit/>
          </a:bodyPr>
          <a:lstStyle/>
          <a:p>
            <a:r>
              <a:rPr lang="zh-CN" altLang="en-US" sz="2400" b="1" dirty="0" smtClean="0"/>
              <a:t>四  存在的问题及解决方案</a:t>
            </a:r>
            <a:endParaRPr lang="zh-CN" altLang="en-US" sz="2400" b="1" dirty="0"/>
          </a:p>
        </p:txBody>
      </p:sp>
    </p:spTree>
    <p:extLst>
      <p:ext uri="{BB962C8B-B14F-4D97-AF65-F5344CB8AC3E}">
        <p14:creationId xmlns:p14="http://schemas.microsoft.com/office/powerpoint/2010/main" val="4079936912"/>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sp>
        <p:nvSpPr>
          <p:cNvPr id="20" name="文本框 19"/>
          <p:cNvSpPr txBox="1"/>
          <p:nvPr/>
        </p:nvSpPr>
        <p:spPr>
          <a:xfrm>
            <a:off x="501548" y="1721528"/>
            <a:ext cx="5710687" cy="369332"/>
          </a:xfrm>
          <a:prstGeom prst="rect">
            <a:avLst/>
          </a:prstGeom>
          <a:noFill/>
        </p:spPr>
        <p:txBody>
          <a:bodyPr wrap="square" rtlCol="0">
            <a:spAutoFit/>
          </a:bodyPr>
          <a:lstStyle/>
          <a:p>
            <a:r>
              <a:rPr lang="en-US" altLang="zh-CN" dirty="0"/>
              <a:t>2</a:t>
            </a:r>
            <a:r>
              <a:rPr lang="en-US" altLang="zh-CN" dirty="0" smtClean="0"/>
              <a:t>)   ICP</a:t>
            </a:r>
            <a:r>
              <a:rPr lang="zh-CN" altLang="en-US" dirty="0" smtClean="0"/>
              <a:t>迭代求当前帧相机位姿</a:t>
            </a:r>
            <a:endParaRPr lang="zh-CN" altLang="en-US" dirty="0"/>
          </a:p>
        </p:txBody>
      </p:sp>
      <p:sp>
        <p:nvSpPr>
          <p:cNvPr id="14"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6" name="直接连接符 15"/>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9"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5" name="直接连接符 24"/>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53794" y="2127551"/>
            <a:ext cx="7283865" cy="2883020"/>
            <a:chOff x="930067" y="2516944"/>
            <a:chExt cx="7283865" cy="288302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067" y="2516944"/>
              <a:ext cx="7283865" cy="2883020"/>
            </a:xfrm>
            <a:prstGeom prst="rect">
              <a:avLst/>
            </a:prstGeom>
          </p:spPr>
        </p:pic>
        <p:sp>
          <p:nvSpPr>
            <p:cNvPr id="3" name="椭圆 2"/>
            <p:cNvSpPr/>
            <p:nvPr/>
          </p:nvSpPr>
          <p:spPr>
            <a:xfrm>
              <a:off x="3729636" y="3232278"/>
              <a:ext cx="1590675" cy="9516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464522" y="3215247"/>
              <a:ext cx="1726853" cy="9516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442407" y="5047262"/>
            <a:ext cx="3374284" cy="369332"/>
          </a:xfrm>
          <a:prstGeom prst="rect">
            <a:avLst/>
          </a:prstGeom>
          <a:noFill/>
        </p:spPr>
        <p:txBody>
          <a:bodyPr wrap="square" rtlCol="0">
            <a:spAutoFit/>
          </a:bodyPr>
          <a:lstStyle/>
          <a:p>
            <a:r>
              <a:rPr lang="en-US" altLang="zh-CN" dirty="0" smtClean="0"/>
              <a:t>a)  </a:t>
            </a:r>
            <a:r>
              <a:rPr lang="zh-CN" altLang="en-US" b="1" dirty="0" smtClean="0"/>
              <a:t>根据投影算法计算匹配点</a:t>
            </a:r>
            <a:endParaRPr lang="zh-CN" altLang="en-US" b="1" dirty="0"/>
          </a:p>
        </p:txBody>
      </p:sp>
      <p:sp>
        <p:nvSpPr>
          <p:cNvPr id="28" name="矩形 27"/>
          <p:cNvSpPr/>
          <p:nvPr/>
        </p:nvSpPr>
        <p:spPr>
          <a:xfrm>
            <a:off x="2129549" y="5352207"/>
            <a:ext cx="4572000" cy="369332"/>
          </a:xfrm>
          <a:prstGeom prst="rect">
            <a:avLst/>
          </a:prstGeom>
        </p:spPr>
        <p:txBody>
          <a:bodyPr>
            <a:spAutoFit/>
          </a:bodyPr>
          <a:lstStyle/>
          <a:p>
            <a:r>
              <a:rPr lang="en-US" altLang="zh-CN" dirty="0" smtClean="0">
                <a:solidFill>
                  <a:srgbClr val="3F3F3F"/>
                </a:solidFill>
                <a:latin typeface="MathJax_Math-italic"/>
                <a:ea typeface="microsoft yahei" panose="020B0503020204020204" pitchFamily="34" charset="-122"/>
              </a:rPr>
              <a:t>        k</a:t>
            </a:r>
            <a:r>
              <a:rPr lang="en-US" altLang="zh-CN" dirty="0" smtClean="0">
                <a:solidFill>
                  <a:srgbClr val="3F3F3F"/>
                </a:solidFill>
                <a:latin typeface="MathJax_Main"/>
                <a:ea typeface="microsoft yahei" panose="020B0503020204020204" pitchFamily="34" charset="-122"/>
              </a:rPr>
              <a:t>(</a:t>
            </a:r>
            <a:r>
              <a:rPr lang="en-US" altLang="zh-CN" dirty="0" err="1" smtClean="0">
                <a:solidFill>
                  <a:srgbClr val="3F3F3F"/>
                </a:solidFill>
                <a:latin typeface="MathJax_Math-italic"/>
                <a:ea typeface="microsoft yahei" panose="020B0503020204020204" pitchFamily="34" charset="-122"/>
              </a:rPr>
              <a:t>u</a:t>
            </a:r>
            <a:r>
              <a:rPr lang="en-US" altLang="zh-CN" baseline="-25000" dirty="0" err="1">
                <a:solidFill>
                  <a:srgbClr val="3F3F3F"/>
                </a:solidFill>
                <a:latin typeface="MathJax_Math-italic"/>
                <a:ea typeface="microsoft yahei" panose="020B0503020204020204" pitchFamily="34" charset="-122"/>
              </a:rPr>
              <a:t>i</a:t>
            </a:r>
            <a:r>
              <a:rPr lang="en-US" altLang="zh-CN" dirty="0" smtClean="0">
                <a:solidFill>
                  <a:srgbClr val="3F3F3F"/>
                </a:solidFill>
                <a:latin typeface="MathJax_Main"/>
                <a:ea typeface="microsoft yahei" panose="020B0503020204020204" pitchFamily="34" charset="-122"/>
              </a:rPr>
              <a:t>,</a:t>
            </a:r>
            <a:r>
              <a:rPr lang="en-US" altLang="zh-CN" dirty="0">
                <a:solidFill>
                  <a:srgbClr val="3F3F3F"/>
                </a:solidFill>
                <a:latin typeface="MathJax_Main"/>
                <a:ea typeface="microsoft yahei" panose="020B0503020204020204" pitchFamily="34" charset="-122"/>
              </a:rPr>
              <a:t> </a:t>
            </a:r>
            <a:r>
              <a:rPr lang="en-US" altLang="zh-CN" dirty="0" smtClean="0">
                <a:solidFill>
                  <a:srgbClr val="3F3F3F"/>
                </a:solidFill>
                <a:latin typeface="MathJax_Math-italic"/>
                <a:ea typeface="microsoft yahei" panose="020B0503020204020204" pitchFamily="34" charset="-122"/>
              </a:rPr>
              <a:t>v</a:t>
            </a:r>
            <a:r>
              <a:rPr lang="en-US" altLang="zh-CN" baseline="-25000" dirty="0">
                <a:solidFill>
                  <a:srgbClr val="3F3F3F"/>
                </a:solidFill>
                <a:latin typeface="MathJax_Math-italic"/>
                <a:ea typeface="microsoft yahei" panose="020B0503020204020204" pitchFamily="34" charset="-122"/>
              </a:rPr>
              <a:t>i</a:t>
            </a:r>
            <a:r>
              <a:rPr lang="en-US" altLang="zh-CN" dirty="0" smtClean="0">
                <a:solidFill>
                  <a:srgbClr val="3F3F3F"/>
                </a:solidFill>
                <a:latin typeface="MathJax_Main"/>
                <a:ea typeface="microsoft yahei" panose="020B0503020204020204" pitchFamily="34" charset="-122"/>
              </a:rPr>
              <a:t>,1</a:t>
            </a:r>
            <a:r>
              <a:rPr lang="en-US" altLang="zh-CN" dirty="0">
                <a:solidFill>
                  <a:srgbClr val="3F3F3F"/>
                </a:solidFill>
                <a:latin typeface="MathJax_Main"/>
                <a:ea typeface="microsoft yahei" panose="020B0503020204020204" pitchFamily="34" charset="-122"/>
              </a:rPr>
              <a:t>)=</a:t>
            </a:r>
            <a:r>
              <a:rPr lang="en-US" altLang="zh-CN" dirty="0" smtClean="0">
                <a:solidFill>
                  <a:srgbClr val="3F3F3F"/>
                </a:solidFill>
                <a:latin typeface="MathJax_Math-italic"/>
                <a:ea typeface="microsoft yahei" panose="020B0503020204020204" pitchFamily="34" charset="-122"/>
              </a:rPr>
              <a:t>K M P</a:t>
            </a:r>
            <a:r>
              <a:rPr lang="en-US" altLang="zh-CN" baseline="-25000" dirty="0">
                <a:solidFill>
                  <a:srgbClr val="3F3F3F"/>
                </a:solidFill>
                <a:latin typeface="MathJax_Math-italic"/>
                <a:ea typeface="microsoft yahei" panose="020B0503020204020204" pitchFamily="34" charset="-122"/>
              </a:rPr>
              <a:t>i</a:t>
            </a:r>
            <a:endParaRPr lang="zh-CN" altLang="en-US" dirty="0"/>
          </a:p>
        </p:txBody>
      </p:sp>
      <p:sp>
        <p:nvSpPr>
          <p:cNvPr id="29" name="矩形 28"/>
          <p:cNvSpPr/>
          <p:nvPr/>
        </p:nvSpPr>
        <p:spPr>
          <a:xfrm>
            <a:off x="853794" y="5536873"/>
            <a:ext cx="8214006" cy="923330"/>
          </a:xfrm>
          <a:prstGeom prst="rect">
            <a:avLst/>
          </a:prstGeom>
        </p:spPr>
        <p:txBody>
          <a:bodyPr wrap="square">
            <a:spAutoFit/>
          </a:bodyPr>
          <a:lstStyle/>
          <a:p>
            <a:pPr>
              <a:lnSpc>
                <a:spcPct val="150000"/>
              </a:lnSpc>
            </a:pPr>
            <a:r>
              <a:rPr lang="en-US" altLang="zh-CN" dirty="0" smtClean="0">
                <a:solidFill>
                  <a:srgbClr val="3F3F3F"/>
                </a:solidFill>
                <a:latin typeface="MathJax_Math-italic"/>
                <a:ea typeface="microsoft yahei" panose="020B0503020204020204" pitchFamily="34" charset="-122"/>
              </a:rPr>
              <a:t>P</a:t>
            </a:r>
            <a:r>
              <a:rPr lang="en-US" altLang="zh-CN" baseline="-25000" dirty="0">
                <a:solidFill>
                  <a:srgbClr val="3F3F3F"/>
                </a:solidFill>
                <a:latin typeface="MathJax_Math-italic"/>
                <a:ea typeface="microsoft yahei" panose="020B0503020204020204" pitchFamily="34" charset="-122"/>
              </a:rPr>
              <a:t>i</a:t>
            </a:r>
            <a:r>
              <a:rPr lang="en-US" altLang="zh-CN" dirty="0" smtClean="0">
                <a:solidFill>
                  <a:srgbClr val="3F3F3F"/>
                </a:solidFill>
                <a:latin typeface="MathJax_Math-italic"/>
                <a:ea typeface="microsoft yahei" panose="020B0503020204020204" pitchFamily="34" charset="-122"/>
              </a:rPr>
              <a:t> </a:t>
            </a:r>
            <a:r>
              <a:rPr lang="zh-CN" altLang="en-US" dirty="0" smtClean="0">
                <a:solidFill>
                  <a:srgbClr val="3F3F3F"/>
                </a:solidFill>
                <a:latin typeface="MathJax_Math-italic"/>
                <a:ea typeface="microsoft yahei" panose="020B0503020204020204" pitchFamily="34" charset="-122"/>
              </a:rPr>
              <a:t>：</a:t>
            </a:r>
            <a:r>
              <a:rPr lang="zh-CN" altLang="en-US" sz="1400" dirty="0">
                <a:solidFill>
                  <a:srgbClr val="3F3F3F"/>
                </a:solidFill>
                <a:latin typeface="MathJax_Math-italic"/>
                <a:ea typeface="microsoft yahei" panose="020B0503020204020204" pitchFamily="34" charset="-122"/>
              </a:rPr>
              <a:t>上一</a:t>
            </a:r>
            <a:r>
              <a:rPr lang="zh-CN" altLang="en-US" sz="1400" dirty="0" smtClean="0">
                <a:solidFill>
                  <a:srgbClr val="3F3F3F"/>
                </a:solidFill>
                <a:latin typeface="MathJax_Math-italic"/>
                <a:ea typeface="microsoft yahei" panose="020B0503020204020204" pitchFamily="34" charset="-122"/>
              </a:rPr>
              <a:t>帧某点的</a:t>
            </a:r>
            <a:r>
              <a:rPr lang="zh-CN" altLang="en-US" sz="1400" dirty="0">
                <a:solidFill>
                  <a:srgbClr val="3F3F3F"/>
                </a:solidFill>
                <a:latin typeface="MathJax_Math-italic"/>
                <a:ea typeface="microsoft yahei" panose="020B0503020204020204" pitchFamily="34" charset="-122"/>
              </a:rPr>
              <a:t>三维空间</a:t>
            </a:r>
            <a:r>
              <a:rPr lang="zh-CN" altLang="en-US" sz="1400" dirty="0" smtClean="0">
                <a:solidFill>
                  <a:srgbClr val="3F3F3F"/>
                </a:solidFill>
                <a:latin typeface="MathJax_Math-italic"/>
                <a:ea typeface="microsoft yahei" panose="020B0503020204020204" pitchFamily="34" charset="-122"/>
              </a:rPr>
              <a:t>坐标    </a:t>
            </a:r>
            <a:r>
              <a:rPr lang="en-US" altLang="zh-CN" sz="1400" dirty="0" smtClean="0">
                <a:solidFill>
                  <a:srgbClr val="3F3F3F"/>
                </a:solidFill>
                <a:latin typeface="MathJax_Math-italic"/>
                <a:ea typeface="microsoft yahei" panose="020B0503020204020204" pitchFamily="34" charset="-122"/>
              </a:rPr>
              <a:t>M</a:t>
            </a:r>
            <a:r>
              <a:rPr lang="zh-CN" altLang="en-US" sz="1400" dirty="0" smtClean="0">
                <a:solidFill>
                  <a:srgbClr val="3F3F3F"/>
                </a:solidFill>
                <a:latin typeface="MathJax_Math-italic"/>
                <a:ea typeface="microsoft yahei" panose="020B0503020204020204" pitchFamily="34" charset="-122"/>
              </a:rPr>
              <a:t>：</a:t>
            </a:r>
            <a:r>
              <a:rPr lang="zh-CN" altLang="en-US" dirty="0"/>
              <a:t>两帧之间的位姿</a:t>
            </a:r>
            <a:r>
              <a:rPr lang="zh-CN" altLang="en-US" dirty="0" smtClean="0"/>
              <a:t>变换矩阵</a:t>
            </a:r>
            <a:r>
              <a:rPr lang="en-US" altLang="zh-CN" dirty="0" smtClean="0"/>
              <a:t>(</a:t>
            </a:r>
            <a:r>
              <a:rPr lang="zh-CN" altLang="en-US" dirty="0" smtClean="0"/>
              <a:t>初始化为单位矩阵</a:t>
            </a:r>
            <a:r>
              <a:rPr lang="en-US" altLang="zh-CN" dirty="0" smtClean="0"/>
              <a:t>)</a:t>
            </a:r>
          </a:p>
          <a:p>
            <a:pPr>
              <a:lnSpc>
                <a:spcPct val="150000"/>
              </a:lnSpc>
            </a:pPr>
            <a:r>
              <a:rPr lang="en-US" altLang="zh-CN" dirty="0" smtClean="0"/>
              <a:t>K</a:t>
            </a:r>
            <a:r>
              <a:rPr lang="zh-CN" altLang="en-US" dirty="0"/>
              <a:t> </a:t>
            </a:r>
            <a:r>
              <a:rPr lang="zh-CN" altLang="en-US" dirty="0" smtClean="0"/>
              <a:t>   ：相机内参矩阵                     </a:t>
            </a:r>
            <a:r>
              <a:rPr lang="en-US" altLang="zh-CN" dirty="0" smtClean="0">
                <a:solidFill>
                  <a:srgbClr val="3F3F3F"/>
                </a:solidFill>
                <a:latin typeface="MathJax_Math-italic"/>
                <a:ea typeface="microsoft yahei" panose="020B0503020204020204" pitchFamily="34" charset="-122"/>
              </a:rPr>
              <a:t>k</a:t>
            </a:r>
            <a:r>
              <a:rPr lang="en-US" altLang="zh-CN" dirty="0" smtClean="0">
                <a:solidFill>
                  <a:srgbClr val="3F3F3F"/>
                </a:solidFill>
                <a:latin typeface="MathJax_Main"/>
                <a:ea typeface="microsoft yahei" panose="020B0503020204020204" pitchFamily="34" charset="-122"/>
              </a:rPr>
              <a:t>(</a:t>
            </a:r>
            <a:r>
              <a:rPr lang="en-US" altLang="zh-CN" dirty="0" err="1" smtClean="0">
                <a:solidFill>
                  <a:srgbClr val="3F3F3F"/>
                </a:solidFill>
                <a:latin typeface="MathJax_Math-italic"/>
                <a:ea typeface="microsoft yahei" panose="020B0503020204020204" pitchFamily="34" charset="-122"/>
              </a:rPr>
              <a:t>u</a:t>
            </a:r>
            <a:r>
              <a:rPr lang="en-US" altLang="zh-CN" baseline="-25000" dirty="0" err="1">
                <a:solidFill>
                  <a:srgbClr val="3F3F3F"/>
                </a:solidFill>
                <a:latin typeface="MathJax_Math-italic"/>
                <a:ea typeface="microsoft yahei" panose="020B0503020204020204" pitchFamily="34" charset="-122"/>
              </a:rPr>
              <a:t>i</a:t>
            </a:r>
            <a:r>
              <a:rPr lang="en-US" altLang="zh-CN" dirty="0" smtClean="0">
                <a:solidFill>
                  <a:srgbClr val="3F3F3F"/>
                </a:solidFill>
                <a:latin typeface="MathJax_Main"/>
                <a:ea typeface="microsoft yahei" panose="020B0503020204020204" pitchFamily="34" charset="-122"/>
              </a:rPr>
              <a:t>,</a:t>
            </a:r>
            <a:r>
              <a:rPr lang="en-US" altLang="zh-CN" dirty="0">
                <a:solidFill>
                  <a:srgbClr val="3F3F3F"/>
                </a:solidFill>
                <a:latin typeface="MathJax_Main"/>
                <a:ea typeface="microsoft yahei" panose="020B0503020204020204" pitchFamily="34" charset="-122"/>
              </a:rPr>
              <a:t> </a:t>
            </a:r>
            <a:r>
              <a:rPr lang="en-US" altLang="zh-CN" dirty="0" smtClean="0">
                <a:solidFill>
                  <a:srgbClr val="3F3F3F"/>
                </a:solidFill>
                <a:latin typeface="MathJax_Math-italic"/>
                <a:ea typeface="microsoft yahei" panose="020B0503020204020204" pitchFamily="34" charset="-122"/>
              </a:rPr>
              <a:t>v</a:t>
            </a:r>
            <a:r>
              <a:rPr lang="en-US" altLang="zh-CN" baseline="-25000" dirty="0">
                <a:solidFill>
                  <a:srgbClr val="3F3F3F"/>
                </a:solidFill>
                <a:latin typeface="MathJax_Math-italic"/>
                <a:ea typeface="microsoft yahei" panose="020B0503020204020204" pitchFamily="34" charset="-122"/>
              </a:rPr>
              <a:t>i</a:t>
            </a:r>
            <a:r>
              <a:rPr lang="en-US" altLang="zh-CN" dirty="0" smtClean="0">
                <a:solidFill>
                  <a:srgbClr val="3F3F3F"/>
                </a:solidFill>
                <a:latin typeface="MathJax_Main"/>
                <a:ea typeface="microsoft yahei" panose="020B0503020204020204" pitchFamily="34" charset="-122"/>
              </a:rPr>
              <a:t>)</a:t>
            </a:r>
            <a:r>
              <a:rPr lang="zh-CN" altLang="en-US" dirty="0" smtClean="0"/>
              <a:t>   </a:t>
            </a:r>
            <a:r>
              <a:rPr lang="en-US" altLang="zh-CN" dirty="0" smtClean="0"/>
              <a:t>P</a:t>
            </a:r>
            <a:r>
              <a:rPr lang="en-US" altLang="zh-CN" baseline="-25000" dirty="0"/>
              <a:t>i</a:t>
            </a:r>
            <a:r>
              <a:rPr lang="zh-CN" altLang="en-US" dirty="0" smtClean="0"/>
              <a:t>在当前帧上的匹配点像素    </a:t>
            </a:r>
            <a:endParaRPr lang="zh-CN" altLang="en-US" dirty="0"/>
          </a:p>
        </p:txBody>
      </p:sp>
      <p:sp>
        <p:nvSpPr>
          <p:cNvPr id="5" name="文本框 4"/>
          <p:cNvSpPr txBox="1"/>
          <p:nvPr/>
        </p:nvSpPr>
        <p:spPr>
          <a:xfrm>
            <a:off x="807902" y="6460203"/>
            <a:ext cx="6981825" cy="369332"/>
          </a:xfrm>
          <a:prstGeom prst="rect">
            <a:avLst/>
          </a:prstGeom>
          <a:noFill/>
        </p:spPr>
        <p:txBody>
          <a:bodyPr wrap="square" rtlCol="0">
            <a:spAutoFit/>
          </a:bodyPr>
          <a:lstStyle/>
          <a:p>
            <a:r>
              <a:rPr lang="zh-CN" altLang="en-US" dirty="0" smtClean="0"/>
              <a:t>然后查询像素</a:t>
            </a:r>
            <a:r>
              <a:rPr lang="en-US" altLang="zh-CN" dirty="0" smtClean="0"/>
              <a:t>k(</a:t>
            </a:r>
            <a:r>
              <a:rPr lang="en-US" altLang="zh-CN" dirty="0" err="1" smtClean="0"/>
              <a:t>u</a:t>
            </a:r>
            <a:r>
              <a:rPr lang="en-US" altLang="zh-CN" baseline="-25000" dirty="0" err="1" smtClean="0"/>
              <a:t>i</a:t>
            </a:r>
            <a:r>
              <a:rPr lang="en-US" altLang="zh-CN" dirty="0" err="1" smtClean="0"/>
              <a:t>,v</a:t>
            </a:r>
            <a:r>
              <a:rPr lang="en-US" altLang="zh-CN" baseline="-25000" dirty="0" err="1" smtClean="0"/>
              <a:t>i</a:t>
            </a:r>
            <a:r>
              <a:rPr lang="en-US" altLang="zh-CN" dirty="0" smtClean="0"/>
              <a:t>)</a:t>
            </a:r>
            <a:r>
              <a:rPr lang="zh-CN" altLang="en-US" dirty="0" smtClean="0"/>
              <a:t>对应的三维点</a:t>
            </a:r>
            <a:r>
              <a:rPr lang="en-US" altLang="zh-CN" dirty="0" smtClean="0"/>
              <a:t>Q</a:t>
            </a:r>
            <a:r>
              <a:rPr lang="en-US" altLang="zh-CN" baseline="-25000" dirty="0" smtClean="0"/>
              <a:t>i</a:t>
            </a:r>
            <a:r>
              <a:rPr lang="en-US" altLang="zh-CN" dirty="0" smtClean="0"/>
              <a:t> </a:t>
            </a:r>
            <a:r>
              <a:rPr lang="zh-CN" altLang="en-US" dirty="0" smtClean="0"/>
              <a:t>，得到</a:t>
            </a:r>
            <a:r>
              <a:rPr lang="en-US" altLang="zh-CN" dirty="0" smtClean="0"/>
              <a:t>P</a:t>
            </a:r>
            <a:r>
              <a:rPr lang="en-US" altLang="zh-CN" baseline="-25000" dirty="0" smtClean="0"/>
              <a:t>i</a:t>
            </a:r>
            <a:r>
              <a:rPr lang="zh-CN" altLang="en-US" dirty="0" smtClean="0"/>
              <a:t>的对应点</a:t>
            </a:r>
            <a:r>
              <a:rPr lang="en-US" altLang="zh-CN" dirty="0" smtClean="0"/>
              <a:t>Q</a:t>
            </a:r>
            <a:r>
              <a:rPr lang="en-US" altLang="zh-CN" baseline="-25000" dirty="0" smtClean="0"/>
              <a:t>i</a:t>
            </a:r>
            <a:endParaRPr lang="zh-CN" altLang="en-US" baseline="-25000" dirty="0"/>
          </a:p>
        </p:txBody>
      </p:sp>
    </p:spTree>
    <p:extLst>
      <p:ext uri="{BB962C8B-B14F-4D97-AF65-F5344CB8AC3E}">
        <p14:creationId xmlns:p14="http://schemas.microsoft.com/office/powerpoint/2010/main" val="102790694"/>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p:cNvSpPr txBox="1"/>
              <p:nvPr/>
            </p:nvSpPr>
            <p:spPr>
              <a:xfrm>
                <a:off x="1779000" y="1020670"/>
                <a:ext cx="3970859" cy="882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E</m:t>
                      </m:r>
                      <m:r>
                        <a:rPr lang="en-US" altLang="zh-CN"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smtClean="0">
                              <a:latin typeface="Cambria Math" panose="02040503050406030204" pitchFamily="18" charset="0"/>
                            </a:rPr>
                            <m:t>=</m:t>
                          </m:r>
                          <m:r>
                            <a:rPr lang="en-US" altLang="zh-CN" i="1">
                              <a:latin typeface="Cambria Math" panose="02040503050406030204" pitchFamily="18" charset="0"/>
                            </a:rPr>
                            <m:t>1</m:t>
                          </m:r>
                        </m:sub>
                        <m:sup>
                          <m:r>
                            <m:rPr>
                              <m:sty m:val="p"/>
                            </m:rPr>
                            <a:rPr lang="en-US" altLang="zh-CN" i="1">
                              <a:latin typeface="Cambria Math" panose="02040503050406030204" pitchFamily="18" charset="0"/>
                            </a:rPr>
                            <m:t>k</m:t>
                          </m:r>
                        </m:sup>
                        <m:e>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e>
                          </m:d>
                          <m:r>
                            <a:rPr lang="en-US" altLang="zh-CN" b="0" i="1" baseline="30000" smtClean="0">
                              <a:latin typeface="Cambria Math" panose="02040503050406030204" pitchFamily="18" charset="0"/>
                            </a:rPr>
                            <m:t>2</m:t>
                          </m:r>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779000" y="1020670"/>
                <a:ext cx="3970859" cy="88274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420793" y="2023733"/>
                <a:ext cx="5756044" cy="882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  </m:t>
                          </m:r>
                        </m:e>
                      </m:func>
                      <m:r>
                        <m:rPr>
                          <m:sty m:val="p"/>
                        </m:rPr>
                        <a:rPr lang="en-US" altLang="zh-CN" i="1" smtClean="0">
                          <a:latin typeface="Cambria Math" panose="02040503050406030204" pitchFamily="18" charset="0"/>
                        </a:rPr>
                        <m:t>E</m:t>
                      </m:r>
                      <m:r>
                        <a:rPr lang="en-US" altLang="zh-CN"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sty m:val="p"/>
                              <m:brk m:alnAt="23"/>
                            </m:rPr>
                            <a:rPr lang="en-US" altLang="zh-CN" i="1">
                              <a:latin typeface="Cambria Math" panose="02040503050406030204" pitchFamily="18" charset="0"/>
                            </a:rPr>
                            <m:t>i</m:t>
                          </m:r>
                          <m:r>
                            <a:rPr lang="en-US" altLang="zh-CN" i="1" smtClean="0">
                              <a:latin typeface="Cambria Math" panose="02040503050406030204" pitchFamily="18" charset="0"/>
                            </a:rPr>
                            <m:t>=</m:t>
                          </m:r>
                          <m:r>
                            <a:rPr lang="en-US" altLang="zh-CN" i="1">
                              <a:latin typeface="Cambria Math" panose="02040503050406030204" pitchFamily="18" charset="0"/>
                            </a:rPr>
                            <m:t>1</m:t>
                          </m:r>
                        </m:sub>
                        <m:sup>
                          <m:r>
                            <m:rPr>
                              <m:sty m:val="p"/>
                            </m:rPr>
                            <a:rPr lang="en-US" altLang="zh-CN" i="1">
                              <a:latin typeface="Cambria Math" panose="02040503050406030204" pitchFamily="18" charset="0"/>
                            </a:rPr>
                            <m:t>k</m:t>
                          </m:r>
                        </m:sup>
                        <m:e>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i="1" smtClean="0">
                                  <a:latin typeface="Cambria Math" panose="02040503050406030204" pitchFamily="18" charset="0"/>
                                </a:rPr>
                                <m:t>r</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en-US" altLang="zh-CN" i="1">
                                      <a:latin typeface="Cambria Math" panose="02040503050406030204" pitchFamily="18" charset="0"/>
                                    </a:rPr>
                                    <m:t> </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e>
                          </m:d>
                          <m:r>
                            <a:rPr lang="en-US" altLang="zh-CN" b="0" i="1" baseline="30000" smtClean="0">
                              <a:latin typeface="Cambria Math" panose="02040503050406030204" pitchFamily="18" charset="0"/>
                            </a:rPr>
                            <m:t>2</m:t>
                          </m:r>
                        </m:e>
                      </m:nary>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420793" y="2023733"/>
                <a:ext cx="5756044" cy="882742"/>
              </a:xfrm>
              <a:prstGeom prst="rect">
                <a:avLst/>
              </a:prstGeom>
              <a:blipFill rotWithShape="0">
                <a:blip r:embed="rId5"/>
                <a:stretch>
                  <a:fillRect/>
                </a:stretch>
              </a:blipFill>
            </p:spPr>
            <p:txBody>
              <a:bodyPr/>
              <a:lstStyle/>
              <a:p>
                <a:r>
                  <a:rPr lang="zh-CN" altLang="en-US">
                    <a:noFill/>
                  </a:rPr>
                  <a:t> </a:t>
                </a:r>
              </a:p>
            </p:txBody>
          </p:sp>
        </mc:Fallback>
      </mc:AlternateContent>
      <p:sp>
        <p:nvSpPr>
          <p:cNvPr id="16" name="文本框 15"/>
          <p:cNvSpPr txBox="1"/>
          <p:nvPr/>
        </p:nvSpPr>
        <p:spPr>
          <a:xfrm>
            <a:off x="79595" y="766585"/>
            <a:ext cx="3684835" cy="369332"/>
          </a:xfrm>
          <a:prstGeom prst="rect">
            <a:avLst/>
          </a:prstGeom>
          <a:noFill/>
        </p:spPr>
        <p:txBody>
          <a:bodyPr wrap="square" rtlCol="0">
            <a:spAutoFit/>
          </a:bodyPr>
          <a:lstStyle/>
          <a:p>
            <a:r>
              <a:rPr lang="en-US" altLang="zh-CN" dirty="0" smtClean="0"/>
              <a:t>b)  </a:t>
            </a:r>
            <a:r>
              <a:rPr lang="zh-CN" altLang="en-US" b="1" dirty="0" smtClean="0"/>
              <a:t>根据匹配点极小化目标函数</a:t>
            </a:r>
            <a:endParaRPr lang="zh-CN" altLang="en-US" b="1" dirty="0"/>
          </a:p>
        </p:txBody>
      </p:sp>
      <p:sp>
        <p:nvSpPr>
          <p:cNvPr id="27"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8" name="直接连接符 27"/>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30"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33" name="图片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34" name="直接连接符 33"/>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0" y="3071892"/>
            <a:ext cx="9077325" cy="369332"/>
          </a:xfrm>
          <a:prstGeom prst="rect">
            <a:avLst/>
          </a:prstGeom>
        </p:spPr>
        <p:txBody>
          <a:bodyPr wrap="square">
            <a:spAutoFit/>
          </a:bodyPr>
          <a:lstStyle/>
          <a:p>
            <a:r>
              <a:rPr lang="zh-CN" altLang="en-US" dirty="0" smtClean="0"/>
              <a:t>     以上</a:t>
            </a:r>
            <a:r>
              <a:rPr lang="zh-CN" altLang="en-US" dirty="0"/>
              <a:t>目标函数对于未知 </a:t>
            </a:r>
            <a:r>
              <a:rPr lang="en-US" altLang="zh-CN" dirty="0"/>
              <a:t>6 </a:t>
            </a:r>
            <a:r>
              <a:rPr lang="zh-CN" altLang="en-US" dirty="0"/>
              <a:t>维位姿参数求导并且令导数为 </a:t>
            </a:r>
            <a:r>
              <a:rPr lang="en-US" altLang="zh-CN" dirty="0"/>
              <a:t>0</a:t>
            </a:r>
            <a:r>
              <a:rPr lang="zh-CN" altLang="en-US" dirty="0"/>
              <a:t>，可以得到 </a:t>
            </a:r>
            <a:r>
              <a:rPr lang="en-US" altLang="zh-CN" dirty="0" err="1"/>
              <a:t>C</a:t>
            </a:r>
            <a:r>
              <a:rPr lang="en-US" altLang="zh-CN" dirty="0" err="1" smtClean="0"/>
              <a:t>x+b</a:t>
            </a:r>
            <a:r>
              <a:rPr lang="en-US" altLang="zh-CN" dirty="0" smtClean="0"/>
              <a:t>=0</a:t>
            </a:r>
            <a:r>
              <a:rPr lang="zh-CN" altLang="en-US" dirty="0" smtClean="0"/>
              <a:t>的样子</a:t>
            </a:r>
            <a:endParaRPr lang="zh-CN" altLang="en-US" dirty="0"/>
          </a:p>
        </p:txBody>
      </p:sp>
      <mc:AlternateContent xmlns:mc="http://schemas.openxmlformats.org/markup-compatibility/2006" xmlns:a14="http://schemas.microsoft.com/office/drawing/2010/main">
        <mc:Choice Requires="a14">
          <p:sp>
            <p:nvSpPr>
              <p:cNvPr id="36" name="文本框 35"/>
              <p:cNvSpPr txBox="1"/>
              <p:nvPr/>
            </p:nvSpPr>
            <p:spPr>
              <a:xfrm>
                <a:off x="2173754" y="3528389"/>
                <a:ext cx="4363326" cy="7847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en-US" altLang="zh-CN" i="1">
                              <a:latin typeface="Cambria Math" panose="02040503050406030204" pitchFamily="18" charset="0"/>
                            </a:rPr>
                            <m:t>1</m:t>
                          </m:r>
                        </m:sub>
                        <m:sup>
                          <m:r>
                            <a:rPr lang="en-US" altLang="zh-CN" b="0" i="1" smtClean="0">
                              <a:latin typeface="Cambria Math" panose="02040503050406030204" pitchFamily="18" charset="0"/>
                            </a:rPr>
                            <m:t>𝑘</m:t>
                          </m:r>
                        </m:sup>
                        <m:e>
                          <m:eqArr>
                            <m:eqArrPr>
                              <m:ctrlPr>
                                <a:rPr lang="pt-BR" altLang="zh-CN" i="1" smtClean="0">
                                  <a:latin typeface="Cambria Math" panose="02040503050406030204" pitchFamily="18" charset="0"/>
                                </a:rPr>
                              </m:ctrlPr>
                            </m:eqArrPr>
                            <m:e>
                              <m:d>
                                <m:dPr>
                                  <m:ctrlPr>
                                    <a:rPr lang="pt-BR" altLang="zh-CN" i="1" smtClean="0">
                                      <a:latin typeface="Cambria Math" panose="02040503050406030204" pitchFamily="18" charset="0"/>
                                    </a:rPr>
                                  </m:ctrlPr>
                                </m:dPr>
                                <m:e>
                                  <m:f>
                                    <m:fPr>
                                      <m:type m:val="noBar"/>
                                      <m:ctrlPr>
                                        <a:rPr lang="pt-BR" altLang="zh-CN" i="1" smtClean="0">
                                          <a:latin typeface="Cambria Math" panose="02040503050406030204" pitchFamily="18" charset="0"/>
                                        </a:rPr>
                                      </m:ctrlPr>
                                    </m:fPr>
                                    <m:num>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pt-BR" altLang="zh-CN" i="1" smtClean="0">
                                          <a:latin typeface="Cambria Math" panose="02040503050406030204" pitchFamily="18" charset="0"/>
                                        </a:rPr>
                                        <m:t>⊗</m:t>
                                      </m:r>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num>
                                    <m:den>
                                      <m:sSub>
                                        <m:sSubPr>
                                          <m:ctrlPr>
                                            <a:rPr lang="pt-BR"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den>
                                  </m:f>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pt-BR"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pt-BR"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e>
                              </m:d>
                              <m:r>
                                <a:rPr lang="en-US" altLang="zh-CN" b="0" i="1" baseline="30000" smtClean="0">
                                  <a:latin typeface="Cambria Math" panose="02040503050406030204" pitchFamily="18" charset="0"/>
                                </a:rPr>
                                <m:t>𝑇</m:t>
                              </m:r>
                              <m:r>
                                <a:rPr lang="en-US" altLang="zh-CN" b="0" i="1" baseline="30000" smtClean="0">
                                  <a:latin typeface="Cambria Math" panose="02040503050406030204" pitchFamily="18" charset="0"/>
                                </a:rPr>
                                <m:t>  </m:t>
                              </m:r>
                              <m:sSub>
                                <m:sSubPr>
                                  <m:ctrlPr>
                                    <a:rPr lang="pt-BR" altLang="zh-CN" i="1">
                                      <a:latin typeface="Cambria Math" panose="02040503050406030204" pitchFamily="18" charset="0"/>
                                    </a:rPr>
                                  </m:ctrlPr>
                                </m:sSubPr>
                                <m:e>
                                  <m:r>
                                    <a:rPr lang="zh-CN" altLang="en-US" i="1">
                                      <a:latin typeface="Cambria Math" panose="02040503050406030204" pitchFamily="18" charset="0"/>
                                    </a:rPr>
                                    <m:t>，</m:t>
                                  </m:r>
                                  <m:r>
                                    <a:rPr lang="en-US" altLang="zh-CN" i="1">
                                      <a:latin typeface="Cambria Math" panose="02040503050406030204" pitchFamily="18" charset="0"/>
                                    </a:rPr>
                                    <m:t>𝑛</m:t>
                                  </m:r>
                                </m:e>
                                <m:sub>
                                  <m:r>
                                    <a:rPr lang="en-US" altLang="zh-CN" i="1">
                                      <a:latin typeface="Cambria Math" panose="02040503050406030204" pitchFamily="18" charset="0"/>
                                    </a:rPr>
                                    <m:t>𝑖</m:t>
                                  </m:r>
                                </m:sub>
                              </m:sSub>
                              <m:r>
                                <m:rPr>
                                  <m:sty m:val="p"/>
                                </m:rPr>
                                <a:rPr lang="en-US" altLang="zh-CN" i="1" baseline="30000">
                                  <a:latin typeface="Cambria Math" panose="02040503050406030204" pitchFamily="18" charset="0"/>
                                </a:rPr>
                                <m:t>T</m:t>
                              </m:r>
                              <m:r>
                                <a:rPr lang="en-US" altLang="zh-CN" b="0" i="1" smtClean="0">
                                  <a:latin typeface="Cambria Math" panose="02040503050406030204" pitchFamily="18" charset="0"/>
                                </a:rPr>
                                <m:t>)</m:t>
                              </m:r>
                            </m:e>
                            <m:e>
                              <m:r>
                                <a:rPr lang="en-US" altLang="zh-CN" b="0" i="1" baseline="30000" smtClean="0">
                                  <a:latin typeface="Cambria Math" panose="02040503050406030204" pitchFamily="18" charset="0"/>
                                </a:rPr>
                                <m:t>      </m:t>
                              </m:r>
                            </m:e>
                          </m:eqArr>
                        </m:e>
                      </m:nary>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173754" y="3528389"/>
                <a:ext cx="4363326" cy="784767"/>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37" name="组合 36"/>
          <p:cNvGrpSpPr/>
          <p:nvPr/>
        </p:nvGrpSpPr>
        <p:grpSpPr>
          <a:xfrm>
            <a:off x="2481951" y="4445598"/>
            <a:ext cx="4357584" cy="784767"/>
            <a:chOff x="3293514" y="3054445"/>
            <a:chExt cx="4357584" cy="784767"/>
          </a:xfrm>
        </p:grpSpPr>
        <mc:AlternateContent xmlns:mc="http://schemas.openxmlformats.org/markup-compatibility/2006" xmlns:a14="http://schemas.microsoft.com/office/drawing/2010/main">
          <mc:Choice Requires="a14">
            <p:sp>
              <p:nvSpPr>
                <p:cNvPr id="38" name="文本框 37"/>
                <p:cNvSpPr txBox="1"/>
                <p:nvPr/>
              </p:nvSpPr>
              <p:spPr>
                <a:xfrm>
                  <a:off x="3293514" y="3054445"/>
                  <a:ext cx="2583912" cy="784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en-US" altLang="zh-CN" i="1">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pt-BR"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pt-BR"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e>
                            </m:d>
                            <m:r>
                              <a:rPr lang="en-US" altLang="zh-CN" i="1" baseline="30000">
                                <a:latin typeface="Cambria Math" panose="02040503050406030204" pitchFamily="18" charset="0"/>
                              </a:rPr>
                              <m:t>𝑇</m:t>
                            </m:r>
                          </m:e>
                        </m:nary>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𝑛</m:t>
                            </m:r>
                          </m:e>
                          <m:sub>
                            <m:r>
                              <a:rPr lang="en-US" altLang="zh-CN" i="1">
                                <a:latin typeface="Cambria Math" panose="02040503050406030204" pitchFamily="18" charset="0"/>
                              </a:rPr>
                              <m:t>𝑖</m:t>
                            </m:r>
                          </m:sub>
                        </m:sSub>
                        <m:r>
                          <m:rPr>
                            <m:sty m:val="p"/>
                          </m:rPr>
                          <a:rPr lang="en-US" altLang="zh-CN" i="1" baseline="30000">
                            <a:latin typeface="Cambria Math" panose="02040503050406030204" pitchFamily="18" charset="0"/>
                          </a:rPr>
                          <m:t>T</m:t>
                        </m:r>
                        <m:r>
                          <a:rPr lang="en-US" altLang="zh-CN" b="0" i="0" smtClean="0">
                            <a:latin typeface="Cambria Math" panose="02040503050406030204" pitchFamily="18" charset="0"/>
                          </a:rPr>
                          <m:t>)</m:t>
                        </m:r>
                        <m:r>
                          <m:rPr>
                            <m:sty m:val="p"/>
                          </m:rPr>
                          <a:rPr lang="en-US" altLang="zh-CN" b="0" i="0" baseline="30000" smtClean="0">
                            <a:latin typeface="Cambria Math" panose="02040503050406030204" pitchFamily="18" charset="0"/>
                          </a:rPr>
                          <m:t>T</m:t>
                        </m:r>
                      </m:oMath>
                    </m:oMathPara>
                  </a14:m>
                  <a:endParaRPr lang="zh-CN" altLang="en-US" baseline="30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293514" y="3054445"/>
                  <a:ext cx="2583912" cy="78476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672158" y="3283089"/>
                  <a:ext cx="1978940"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  ∙ </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pt-BR"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i="1">
                                  <a:latin typeface="Cambria Math" panose="02040503050406030204" pitchFamily="18" charset="0"/>
                                </a:rPr>
                                <m:t>𝑖</m:t>
                              </m:r>
                            </m:sub>
                          </m:sSub>
                        </m:e>
                      </m:d>
                      <m:r>
                        <a:rPr lang="en-US" altLang="zh-CN" i="1" baseline="30000">
                          <a:latin typeface="Cambria Math" panose="02040503050406030204" pitchFamily="18" charset="0"/>
                        </a:rPr>
                        <m:t>𝑇</m:t>
                      </m:r>
                    </m:oMath>
                  </a14:m>
                  <a:r>
                    <a:rPr lang="en-US" altLang="zh-CN" dirty="0"/>
                    <a:t> </a:t>
                  </a:r>
                  <a14:m>
                    <m:oMath xmlns:m="http://schemas.openxmlformats.org/officeDocument/2006/math">
                      <m:r>
                        <a:rPr lang="en-US"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oMath>
                  </a14:m>
                  <a:r>
                    <a:rPr lang="en-US" altLang="zh-CN" dirty="0" smtClean="0"/>
                    <a:t>)</a:t>
                  </a:r>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5672158" y="3283089"/>
                  <a:ext cx="1978940" cy="369332"/>
                </a:xfrm>
                <a:prstGeom prst="rect">
                  <a:avLst/>
                </a:prstGeom>
                <a:blipFill rotWithShape="0">
                  <a:blip r:embed="rId9"/>
                  <a:stretch>
                    <a:fillRect t="-10000" r="-2154" b="-26667"/>
                  </a:stretch>
                </a:blipFill>
              </p:spPr>
              <p:txBody>
                <a:bodyPr/>
                <a:lstStyle/>
                <a:p>
                  <a:r>
                    <a:rPr lang="zh-CN" altLang="en-US">
                      <a:noFill/>
                    </a:rPr>
                    <a:t> </a:t>
                  </a:r>
                </a:p>
              </p:txBody>
            </p:sp>
          </mc:Fallback>
        </mc:AlternateContent>
      </p:grpSp>
      <p:sp>
        <p:nvSpPr>
          <p:cNvPr id="40" name="矩形 39"/>
          <p:cNvSpPr/>
          <p:nvPr/>
        </p:nvSpPr>
        <p:spPr>
          <a:xfrm>
            <a:off x="-120430" y="5263107"/>
            <a:ext cx="10104457" cy="784830"/>
          </a:xfrm>
          <a:prstGeom prst="rect">
            <a:avLst/>
          </a:prstGeom>
        </p:spPr>
        <p:txBody>
          <a:bodyPr wrap="square">
            <a:spAutoFit/>
          </a:bodyPr>
          <a:lstStyle/>
          <a:p>
            <a:pPr>
              <a:lnSpc>
                <a:spcPct val="150000"/>
              </a:lnSpc>
            </a:pPr>
            <a:r>
              <a:rPr lang="zh-CN" altLang="en-US" dirty="0" smtClean="0"/>
              <a:t>。</a:t>
            </a:r>
            <a:endParaRPr lang="en-US" altLang="zh-CN" dirty="0" smtClean="0"/>
          </a:p>
          <a:p>
            <a:endParaRPr lang="zh-CN" altLang="en-US" dirty="0"/>
          </a:p>
        </p:txBody>
      </p:sp>
      <p:sp>
        <p:nvSpPr>
          <p:cNvPr id="41" name="文本框 40"/>
          <p:cNvSpPr txBox="1"/>
          <p:nvPr/>
        </p:nvSpPr>
        <p:spPr>
          <a:xfrm>
            <a:off x="293940" y="5843427"/>
            <a:ext cx="8479766" cy="754694"/>
          </a:xfrm>
          <a:prstGeom prst="rect">
            <a:avLst/>
          </a:prstGeom>
          <a:noFill/>
        </p:spPr>
        <p:txBody>
          <a:bodyPr wrap="square" rtlCol="0">
            <a:spAutoFit/>
          </a:bodyPr>
          <a:lstStyle/>
          <a:p>
            <a:pPr>
              <a:lnSpc>
                <a:spcPct val="125000"/>
              </a:lnSpc>
            </a:pPr>
            <a:r>
              <a:rPr lang="zh-CN" altLang="en-US" dirty="0" smtClean="0"/>
              <a:t>      在进行</a:t>
            </a:r>
            <a:r>
              <a:rPr lang="en-US" altLang="zh-CN" dirty="0" smtClean="0"/>
              <a:t>ICP</a:t>
            </a:r>
            <a:r>
              <a:rPr lang="zh-CN" altLang="en-US" dirty="0" smtClean="0"/>
              <a:t>算法迭代时，对点云分层抽样，先对最高层进行匹配，然后将结果应用到上一层以减少匹配时间。</a:t>
            </a:r>
            <a:endParaRPr lang="zh-CN" altLang="en-US" dirty="0"/>
          </a:p>
        </p:txBody>
      </p:sp>
      <p:sp>
        <p:nvSpPr>
          <p:cNvPr id="5" name="文本框 4"/>
          <p:cNvSpPr txBox="1"/>
          <p:nvPr/>
        </p:nvSpPr>
        <p:spPr>
          <a:xfrm>
            <a:off x="293940" y="3716575"/>
            <a:ext cx="1752600" cy="369332"/>
          </a:xfrm>
          <a:prstGeom prst="rect">
            <a:avLst/>
          </a:prstGeom>
          <a:noFill/>
        </p:spPr>
        <p:txBody>
          <a:bodyPr wrap="square" rtlCol="0">
            <a:spAutoFit/>
          </a:bodyPr>
          <a:lstStyle/>
          <a:p>
            <a:r>
              <a:rPr lang="en-US" altLang="zh-CN" dirty="0" smtClean="0"/>
              <a:t>C</a:t>
            </a:r>
            <a:r>
              <a:rPr lang="zh-CN" altLang="en-US" dirty="0" smtClean="0"/>
              <a:t>的表达式为：</a:t>
            </a:r>
            <a:endParaRPr lang="zh-CN" altLang="en-US" dirty="0"/>
          </a:p>
        </p:txBody>
      </p:sp>
      <p:sp>
        <p:nvSpPr>
          <p:cNvPr id="43" name="文本框 42"/>
          <p:cNvSpPr txBox="1"/>
          <p:nvPr/>
        </p:nvSpPr>
        <p:spPr>
          <a:xfrm>
            <a:off x="293940" y="4576041"/>
            <a:ext cx="1752600" cy="369332"/>
          </a:xfrm>
          <a:prstGeom prst="rect">
            <a:avLst/>
          </a:prstGeom>
          <a:noFill/>
        </p:spPr>
        <p:txBody>
          <a:bodyPr wrap="square" rtlCol="0">
            <a:spAutoFit/>
          </a:bodyPr>
          <a:lstStyle/>
          <a:p>
            <a:r>
              <a:rPr lang="en-US" altLang="zh-CN" dirty="0"/>
              <a:t>b</a:t>
            </a:r>
            <a:r>
              <a:rPr lang="zh-CN" altLang="en-US" dirty="0" smtClean="0"/>
              <a:t>的表达式为：</a:t>
            </a:r>
            <a:endParaRPr lang="zh-CN" altLang="en-US" dirty="0"/>
          </a:p>
        </p:txBody>
      </p:sp>
      <p:sp>
        <p:nvSpPr>
          <p:cNvPr id="44" name="文本框 43"/>
          <p:cNvSpPr txBox="1"/>
          <p:nvPr/>
        </p:nvSpPr>
        <p:spPr>
          <a:xfrm>
            <a:off x="293940" y="5193019"/>
            <a:ext cx="1752600" cy="369332"/>
          </a:xfrm>
          <a:prstGeom prst="rect">
            <a:avLst/>
          </a:prstGeom>
          <a:noFill/>
        </p:spPr>
        <p:txBody>
          <a:bodyPr wrap="square" rtlCol="0">
            <a:spAutoFit/>
          </a:bodyPr>
          <a:lstStyle/>
          <a:p>
            <a:r>
              <a:rPr lang="en-US" altLang="zh-CN" dirty="0" smtClean="0"/>
              <a:t>x</a:t>
            </a:r>
            <a:r>
              <a:rPr lang="zh-CN" altLang="en-US" dirty="0" smtClean="0"/>
              <a:t>的表达式为：</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666949383"/>
              </p:ext>
            </p:extLst>
          </p:nvPr>
        </p:nvGraphicFramePr>
        <p:xfrm>
          <a:off x="2484443" y="5248400"/>
          <a:ext cx="1870974" cy="445543"/>
        </p:xfrm>
        <a:graphic>
          <a:graphicData uri="http://schemas.openxmlformats.org/presentationml/2006/ole">
            <mc:AlternateContent xmlns:mc="http://schemas.openxmlformats.org/markup-compatibility/2006">
              <mc:Choice xmlns:v="urn:schemas-microsoft-com:vml" Requires="v">
                <p:oleObj spid="_x0000_s23635" name="Equation" r:id="rId10" imgW="1295400" imgH="241300" progId="Equation.DSMT4">
                  <p:embed/>
                </p:oleObj>
              </mc:Choice>
              <mc:Fallback>
                <p:oleObj name="Equation" r:id="rId10" imgW="1295400" imgH="241300"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4443" y="5248400"/>
                        <a:ext cx="1870974" cy="445543"/>
                      </a:xfrm>
                      <a:prstGeom prst="rect">
                        <a:avLst/>
                      </a:prstGeom>
                      <a:noFill/>
                    </p:spPr>
                  </p:pic>
                </p:oleObj>
              </mc:Fallback>
            </mc:AlternateContent>
          </a:graphicData>
        </a:graphic>
      </p:graphicFrame>
    </p:spTree>
    <p:extLst>
      <p:ext uri="{BB962C8B-B14F-4D97-AF65-F5344CB8AC3E}">
        <p14:creationId xmlns:p14="http://schemas.microsoft.com/office/powerpoint/2010/main" val="3131448060"/>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sp>
        <p:nvSpPr>
          <p:cNvPr id="20" name="文本框 19"/>
          <p:cNvSpPr txBox="1"/>
          <p:nvPr/>
        </p:nvSpPr>
        <p:spPr>
          <a:xfrm>
            <a:off x="501548" y="1721528"/>
            <a:ext cx="5710687" cy="369332"/>
          </a:xfrm>
          <a:prstGeom prst="rect">
            <a:avLst/>
          </a:prstGeom>
          <a:noFill/>
        </p:spPr>
        <p:txBody>
          <a:bodyPr wrap="square" rtlCol="0">
            <a:spAutoFit/>
          </a:bodyPr>
          <a:lstStyle/>
          <a:p>
            <a:r>
              <a:rPr lang="en-US" altLang="zh-CN" dirty="0"/>
              <a:t>3</a:t>
            </a:r>
            <a:r>
              <a:rPr lang="en-US" altLang="zh-CN" dirty="0" smtClean="0"/>
              <a:t>)   </a:t>
            </a:r>
            <a:r>
              <a:rPr lang="zh-CN" altLang="en-US" dirty="0" smtClean="0"/>
              <a:t>融合点云数据</a:t>
            </a:r>
            <a:endParaRPr lang="zh-CN" altLang="en-US" dirty="0"/>
          </a:p>
        </p:txBody>
      </p:sp>
      <p:sp>
        <p:nvSpPr>
          <p:cNvPr id="14" name="文本框 13"/>
          <p:cNvSpPr txBox="1"/>
          <p:nvPr/>
        </p:nvSpPr>
        <p:spPr>
          <a:xfrm>
            <a:off x="365903" y="2137026"/>
            <a:ext cx="8600536" cy="369332"/>
          </a:xfrm>
          <a:prstGeom prst="rect">
            <a:avLst/>
          </a:prstGeom>
          <a:noFill/>
        </p:spPr>
        <p:txBody>
          <a:bodyPr wrap="square" rtlCol="0">
            <a:spAutoFit/>
          </a:bodyPr>
          <a:lstStyle/>
          <a:p>
            <a:r>
              <a:rPr lang="zh-CN" altLang="en-US" dirty="0" smtClean="0"/>
              <a:t>  </a:t>
            </a:r>
            <a:endParaRPr lang="zh-CN" altLang="en-US" dirty="0"/>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585" y="1906194"/>
            <a:ext cx="3001364" cy="2075920"/>
          </a:xfrm>
          <a:prstGeom prst="rect">
            <a:avLst/>
          </a:prstGeom>
        </p:spPr>
      </p:pic>
      <p:sp>
        <p:nvSpPr>
          <p:cNvPr id="18" name="文本框 17"/>
          <p:cNvSpPr txBox="1"/>
          <p:nvPr/>
        </p:nvSpPr>
        <p:spPr>
          <a:xfrm>
            <a:off x="501548" y="2321692"/>
            <a:ext cx="437359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t>三维的</a:t>
            </a:r>
            <a:r>
              <a:rPr lang="en-US" altLang="zh-CN" dirty="0" smtClean="0"/>
              <a:t>TSDF</a:t>
            </a:r>
            <a:r>
              <a:rPr lang="zh-CN" altLang="en-US" dirty="0" smtClean="0"/>
              <a:t>模型：将待重建的三维场景划分成网格，对于每一帧的深度图像做融合</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63" y="4081983"/>
            <a:ext cx="3305175" cy="1866900"/>
          </a:xfrm>
          <a:prstGeom prst="rect">
            <a:avLst/>
          </a:prstGeom>
        </p:spPr>
      </p:pic>
      <p:sp>
        <p:nvSpPr>
          <p:cNvPr id="22" name="文本框 21"/>
          <p:cNvSpPr txBox="1"/>
          <p:nvPr/>
        </p:nvSpPr>
        <p:spPr>
          <a:xfrm>
            <a:off x="4815133" y="4924624"/>
            <a:ext cx="4300268"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t>网格中的数值代表离重建场景表面的距离，网格中从正到负的穿越点代表重建的表面</a:t>
            </a:r>
            <a:endParaRPr lang="zh-CN" altLang="en-US" dirty="0"/>
          </a:p>
        </p:txBody>
      </p:sp>
      <p:sp>
        <p:nvSpPr>
          <p:cNvPr id="17"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3" name="直接连接符 22"/>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5"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9" name="直接连接符 28"/>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713436"/>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sp>
        <p:nvSpPr>
          <p:cNvPr id="20" name="文本框 19"/>
          <p:cNvSpPr txBox="1"/>
          <p:nvPr/>
        </p:nvSpPr>
        <p:spPr>
          <a:xfrm>
            <a:off x="501548" y="1721528"/>
            <a:ext cx="2222401" cy="369332"/>
          </a:xfrm>
          <a:prstGeom prst="rect">
            <a:avLst/>
          </a:prstGeom>
          <a:noFill/>
        </p:spPr>
        <p:txBody>
          <a:bodyPr wrap="square" rtlCol="0">
            <a:spAutoFit/>
          </a:bodyPr>
          <a:lstStyle/>
          <a:p>
            <a:r>
              <a:rPr lang="en-US" altLang="zh-CN" dirty="0"/>
              <a:t>3</a:t>
            </a:r>
            <a:r>
              <a:rPr lang="en-US" altLang="zh-CN" dirty="0" smtClean="0"/>
              <a:t>)   </a:t>
            </a:r>
            <a:r>
              <a:rPr lang="zh-CN" altLang="en-US" dirty="0" smtClean="0"/>
              <a:t>融合点云数据</a:t>
            </a:r>
            <a:endParaRPr lang="zh-CN" altLang="en-US" dirty="0"/>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528" y="1801501"/>
            <a:ext cx="4136011" cy="2680748"/>
          </a:xfrm>
          <a:prstGeom prst="rect">
            <a:avLst/>
          </a:prstGeom>
        </p:spPr>
      </p:pic>
      <p:sp>
        <p:nvSpPr>
          <p:cNvPr id="23" name="文本框 22"/>
          <p:cNvSpPr txBox="1"/>
          <p:nvPr/>
        </p:nvSpPr>
        <p:spPr>
          <a:xfrm>
            <a:off x="379753" y="2075980"/>
            <a:ext cx="3700732" cy="369332"/>
          </a:xfrm>
          <a:prstGeom prst="rect">
            <a:avLst/>
          </a:prstGeom>
          <a:noFill/>
        </p:spPr>
        <p:txBody>
          <a:bodyPr wrap="square" rtlCol="0">
            <a:spAutoFit/>
          </a:bodyPr>
          <a:lstStyle/>
          <a:p>
            <a:endParaRPr lang="zh-CN" altLang="en-US" dirty="0"/>
          </a:p>
        </p:txBody>
      </p:sp>
      <p:sp>
        <p:nvSpPr>
          <p:cNvPr id="27" name="文本框 26"/>
          <p:cNvSpPr txBox="1"/>
          <p:nvPr/>
        </p:nvSpPr>
        <p:spPr>
          <a:xfrm>
            <a:off x="375287" y="2224821"/>
            <a:ext cx="4520241" cy="369332"/>
          </a:xfrm>
          <a:prstGeom prst="rect">
            <a:avLst/>
          </a:prstGeom>
          <a:noFill/>
        </p:spPr>
        <p:txBody>
          <a:bodyPr wrap="square" rtlCol="0">
            <a:spAutoFit/>
          </a:bodyPr>
          <a:lstStyle/>
          <a:p>
            <a:r>
              <a:rPr lang="zh-CN" altLang="en-US" dirty="0" smtClean="0"/>
              <a:t>将单元从全局坐标系转换到相机坐标系 </a:t>
            </a:r>
            <a:endParaRPr lang="zh-CN" altLang="en-US" dirty="0"/>
          </a:p>
        </p:txBody>
      </p:sp>
      <p:sp>
        <p:nvSpPr>
          <p:cNvPr id="28" name="文本框 27"/>
          <p:cNvSpPr txBox="1"/>
          <p:nvPr/>
        </p:nvSpPr>
        <p:spPr>
          <a:xfrm>
            <a:off x="375287" y="2704098"/>
            <a:ext cx="5105856" cy="369332"/>
          </a:xfrm>
          <a:prstGeom prst="rect">
            <a:avLst/>
          </a:prstGeom>
          <a:noFill/>
        </p:spPr>
        <p:txBody>
          <a:bodyPr wrap="square" rtlCol="0">
            <a:spAutoFit/>
          </a:bodyPr>
          <a:lstStyle/>
          <a:p>
            <a:r>
              <a:rPr lang="zh-CN" altLang="en-US" dirty="0" smtClean="0"/>
              <a:t>再将单元从相机坐标系投影到像平面上得到</a:t>
            </a:r>
            <a:r>
              <a:rPr lang="en-US" altLang="zh-CN" dirty="0" smtClean="0"/>
              <a:t>(</a:t>
            </a:r>
            <a:r>
              <a:rPr lang="en-US" altLang="zh-CN" dirty="0" err="1" smtClean="0"/>
              <a:t>u,v</a:t>
            </a:r>
            <a:r>
              <a:rPr lang="en-US" altLang="zh-CN" dirty="0" smtClean="0"/>
              <a:t>)</a:t>
            </a:r>
            <a:r>
              <a:rPr lang="zh-CN" altLang="en-US" dirty="0" smtClean="0"/>
              <a:t> </a:t>
            </a:r>
            <a:endParaRPr lang="zh-CN" altLang="en-US" dirty="0"/>
          </a:p>
        </p:txBody>
      </p:sp>
      <p:sp>
        <p:nvSpPr>
          <p:cNvPr id="29" name="文本框 28"/>
          <p:cNvSpPr txBox="1"/>
          <p:nvPr/>
        </p:nvSpPr>
        <p:spPr>
          <a:xfrm>
            <a:off x="375287" y="3170971"/>
            <a:ext cx="2725947" cy="369332"/>
          </a:xfrm>
          <a:prstGeom prst="rect">
            <a:avLst/>
          </a:prstGeom>
          <a:noFill/>
        </p:spPr>
        <p:txBody>
          <a:bodyPr wrap="square" rtlCol="0">
            <a:spAutoFit/>
          </a:bodyPr>
          <a:lstStyle/>
          <a:p>
            <a:r>
              <a:rPr lang="zh-CN" altLang="en-US" dirty="0" smtClean="0"/>
              <a:t>如果</a:t>
            </a:r>
            <a:r>
              <a:rPr lang="en-US" altLang="zh-CN" dirty="0" smtClean="0"/>
              <a:t>(</a:t>
            </a:r>
            <a:r>
              <a:rPr lang="en-US" altLang="zh-CN" dirty="0" err="1" smtClean="0"/>
              <a:t>u,v</a:t>
            </a:r>
            <a:r>
              <a:rPr lang="en-US" altLang="zh-CN" dirty="0" smtClean="0"/>
              <a:t>)</a:t>
            </a:r>
            <a:r>
              <a:rPr lang="zh-CN" altLang="en-US" dirty="0" smtClean="0"/>
              <a:t>在相机视场内：</a:t>
            </a:r>
            <a:endParaRPr lang="en-US" altLang="zh-CN" dirty="0" smtClean="0"/>
          </a:p>
        </p:txBody>
      </p:sp>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287" y="3686668"/>
            <a:ext cx="3457143" cy="2123810"/>
          </a:xfrm>
          <a:prstGeom prst="rect">
            <a:avLst/>
          </a:prstGeom>
        </p:spPr>
      </p:pic>
      <p:sp>
        <p:nvSpPr>
          <p:cNvPr id="31" name="文本框 30"/>
          <p:cNvSpPr txBox="1"/>
          <p:nvPr/>
        </p:nvSpPr>
        <p:spPr>
          <a:xfrm>
            <a:off x="5029890" y="5575100"/>
            <a:ext cx="2766240" cy="1131079"/>
          </a:xfrm>
          <a:prstGeom prst="rect">
            <a:avLst/>
          </a:prstGeom>
          <a:noFill/>
          <a:ln w="15875">
            <a:solidFill>
              <a:schemeClr val="tx1"/>
            </a:solidFill>
          </a:ln>
        </p:spPr>
        <p:txBody>
          <a:bodyPr wrap="square" rtlCol="0">
            <a:spAutoFit/>
          </a:bodyPr>
          <a:lstStyle/>
          <a:p>
            <a:pPr>
              <a:lnSpc>
                <a:spcPct val="125000"/>
              </a:lnSpc>
            </a:pPr>
            <a:r>
              <a:rPr lang="en-US" altLang="zh-CN" dirty="0" err="1" smtClean="0"/>
              <a:t>t</a:t>
            </a:r>
            <a:r>
              <a:rPr lang="en-US" altLang="zh-CN" baseline="-25000" dirty="0" err="1" smtClean="0"/>
              <a:t>i</a:t>
            </a:r>
            <a:r>
              <a:rPr lang="zh-CN" altLang="en-US" dirty="0" smtClean="0"/>
              <a:t>：相机光心全局坐标</a:t>
            </a:r>
            <a:endParaRPr lang="en-US" altLang="zh-CN" dirty="0" smtClean="0"/>
          </a:p>
          <a:p>
            <a:pPr>
              <a:lnSpc>
                <a:spcPct val="125000"/>
              </a:lnSpc>
            </a:pPr>
            <a:r>
              <a:rPr lang="en-US" altLang="zh-CN" dirty="0"/>
              <a:t>v</a:t>
            </a:r>
            <a:r>
              <a:rPr lang="en-US" altLang="zh-CN" baseline="-25000" dirty="0" smtClean="0"/>
              <a:t>g</a:t>
            </a:r>
            <a:r>
              <a:rPr lang="zh-CN" altLang="en-US" dirty="0" smtClean="0"/>
              <a:t>：每个小方格全局坐标</a:t>
            </a:r>
            <a:endParaRPr lang="en-US" altLang="zh-CN" dirty="0" smtClean="0"/>
          </a:p>
          <a:p>
            <a:pPr>
              <a:lnSpc>
                <a:spcPct val="125000"/>
              </a:lnSpc>
            </a:pPr>
            <a:r>
              <a:rPr lang="en-US" altLang="zh-CN" dirty="0" smtClean="0"/>
              <a:t>D</a:t>
            </a:r>
            <a:r>
              <a:rPr lang="en-US" altLang="zh-CN" baseline="-25000" dirty="0" smtClean="0"/>
              <a:t>i</a:t>
            </a:r>
            <a:r>
              <a:rPr lang="en-US" altLang="zh-CN" dirty="0" smtClean="0"/>
              <a:t>(p)</a:t>
            </a:r>
            <a:r>
              <a:rPr lang="zh-CN" altLang="en-US" dirty="0" smtClean="0"/>
              <a:t>：</a:t>
            </a:r>
            <a:r>
              <a:rPr lang="en-US" altLang="zh-CN" dirty="0" smtClean="0">
                <a:sym typeface="Wingdings" panose="05000000000000000000" pitchFamily="2" charset="2"/>
              </a:rPr>
              <a:t>(u v)</a:t>
            </a:r>
            <a:r>
              <a:rPr lang="zh-CN" altLang="en-US" dirty="0" smtClean="0">
                <a:sym typeface="Wingdings" panose="05000000000000000000" pitchFamily="2" charset="2"/>
              </a:rPr>
              <a:t>处深度值</a:t>
            </a:r>
            <a:endParaRPr lang="zh-CN" altLang="en-US" dirty="0"/>
          </a:p>
        </p:txBody>
      </p:sp>
      <p:cxnSp>
        <p:nvCxnSpPr>
          <p:cNvPr id="32" name="直接箭头连接符 31"/>
          <p:cNvCxnSpPr/>
          <p:nvPr/>
        </p:nvCxnSpPr>
        <p:spPr>
          <a:xfrm>
            <a:off x="2009775" y="4474442"/>
            <a:ext cx="2934189" cy="14616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34" name="直接连接符 3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3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40" name="直接连接符 3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35266"/>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2.2  </a:t>
            </a:r>
            <a:r>
              <a:rPr lang="zh-CN" altLang="en-US" sz="2800" dirty="0" smtClean="0"/>
              <a:t>障碍物三维坐标获取及头部的三维重建</a:t>
            </a:r>
            <a:endParaRPr lang="zh-CN" altLang="en-US" sz="2800" dirty="0"/>
          </a:p>
        </p:txBody>
      </p:sp>
      <p:sp>
        <p:nvSpPr>
          <p:cNvPr id="15" name="文本框 14"/>
          <p:cNvSpPr txBox="1"/>
          <p:nvPr/>
        </p:nvSpPr>
        <p:spPr>
          <a:xfrm>
            <a:off x="494332" y="1352196"/>
            <a:ext cx="3683479" cy="369332"/>
          </a:xfrm>
          <a:prstGeom prst="rect">
            <a:avLst/>
          </a:prstGeom>
          <a:noFill/>
        </p:spPr>
        <p:txBody>
          <a:bodyPr wrap="square" rtlCol="0">
            <a:spAutoFit/>
          </a:bodyPr>
          <a:lstStyle/>
          <a:p>
            <a:r>
              <a:rPr lang="en-US" altLang="zh-CN" dirty="0" smtClean="0"/>
              <a:t>2.2.3  </a:t>
            </a:r>
            <a:r>
              <a:rPr lang="zh-CN" altLang="en-US" dirty="0" smtClean="0"/>
              <a:t>三维重建算法的研究和实现</a:t>
            </a:r>
            <a:r>
              <a:rPr lang="en-US" altLang="zh-CN" dirty="0" smtClean="0"/>
              <a:t> </a:t>
            </a:r>
            <a:endParaRPr lang="zh-CN" altLang="en-US" dirty="0"/>
          </a:p>
        </p:txBody>
      </p:sp>
      <p:sp>
        <p:nvSpPr>
          <p:cNvPr id="20" name="文本框 19"/>
          <p:cNvSpPr txBox="1"/>
          <p:nvPr/>
        </p:nvSpPr>
        <p:spPr>
          <a:xfrm>
            <a:off x="501548" y="1721528"/>
            <a:ext cx="5710687" cy="369332"/>
          </a:xfrm>
          <a:prstGeom prst="rect">
            <a:avLst/>
          </a:prstGeom>
          <a:noFill/>
        </p:spPr>
        <p:txBody>
          <a:bodyPr wrap="square" rtlCol="0">
            <a:spAutoFit/>
          </a:bodyPr>
          <a:lstStyle/>
          <a:p>
            <a:r>
              <a:rPr lang="en-US" altLang="zh-CN" dirty="0"/>
              <a:t>4</a:t>
            </a:r>
            <a:r>
              <a:rPr lang="en-US" altLang="zh-CN" dirty="0" smtClean="0"/>
              <a:t>)   </a:t>
            </a:r>
            <a:r>
              <a:rPr lang="zh-CN" altLang="en-US" dirty="0" smtClean="0"/>
              <a:t>光线投影算法求当前视角下新的点云</a:t>
            </a:r>
            <a:endParaRPr lang="zh-CN" altLang="en-US" dirty="0"/>
          </a:p>
        </p:txBody>
      </p:sp>
      <p:sp>
        <p:nvSpPr>
          <p:cNvPr id="40" name="文本框 39"/>
          <p:cNvSpPr txBox="1"/>
          <p:nvPr/>
        </p:nvSpPr>
        <p:spPr>
          <a:xfrm>
            <a:off x="135929" y="2093038"/>
            <a:ext cx="9008071" cy="369332"/>
          </a:xfrm>
          <a:prstGeom prst="rect">
            <a:avLst/>
          </a:prstGeom>
          <a:noFill/>
        </p:spPr>
        <p:txBody>
          <a:bodyPr wrap="square" rtlCol="0">
            <a:spAutoFit/>
          </a:bodyPr>
          <a:lstStyle/>
          <a:p>
            <a:r>
              <a:rPr lang="zh-CN" altLang="en-US" dirty="0" smtClean="0"/>
              <a:t>        从光心出发穿过像素点的光线在</a:t>
            </a:r>
            <a:r>
              <a:rPr lang="en-US" altLang="zh-CN" dirty="0" smtClean="0"/>
              <a:t>TSDF</a:t>
            </a:r>
            <a:r>
              <a:rPr lang="zh-CN" altLang="en-US" dirty="0" smtClean="0"/>
              <a:t>模型中从正到负的穿越点即是目标表面</a:t>
            </a:r>
          </a:p>
        </p:txBody>
      </p:sp>
      <p:sp>
        <p:nvSpPr>
          <p:cNvPr id="16"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7" name="直接连接符 16"/>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9"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5" name="直接连接符 24"/>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图片 13" descr="E:\素材\2018-01-30 16-42-31屏幕截图.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6071" y="2479428"/>
            <a:ext cx="2045318" cy="1564252"/>
          </a:xfrm>
          <a:prstGeom prst="rect">
            <a:avLst/>
          </a:prstGeom>
          <a:noFill/>
          <a:ln>
            <a:noFill/>
          </a:ln>
        </p:spPr>
      </p:pic>
      <p:pic>
        <p:nvPicPr>
          <p:cNvPr id="26" name="图片 25" descr="E:\素材\2018-01-30 16-41-05屏幕截图.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409" y="2460192"/>
            <a:ext cx="2015079" cy="1563815"/>
          </a:xfrm>
          <a:prstGeom prst="rect">
            <a:avLst/>
          </a:prstGeom>
          <a:noFill/>
          <a:ln>
            <a:noFill/>
          </a:ln>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2304" y="2479428"/>
            <a:ext cx="2131549" cy="1578436"/>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4593" y="2485502"/>
            <a:ext cx="2010545" cy="1578436"/>
          </a:xfrm>
          <a:prstGeom prst="rect">
            <a:avLst/>
          </a:prstGeom>
        </p:spPr>
      </p:pic>
      <p:pic>
        <p:nvPicPr>
          <p:cNvPr id="4" name="ou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79400" y="4087070"/>
            <a:ext cx="8585200" cy="2770930"/>
          </a:xfrm>
          <a:prstGeom prst="rect">
            <a:avLst/>
          </a:prstGeom>
        </p:spPr>
      </p:pic>
    </p:spTree>
    <p:extLst>
      <p:ext uri="{BB962C8B-B14F-4D97-AF65-F5344CB8AC3E}">
        <p14:creationId xmlns:p14="http://schemas.microsoft.com/office/powerpoint/2010/main" val="504904800"/>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2.3  </a:t>
            </a:r>
            <a:r>
              <a:rPr lang="zh-CN" altLang="en-US" sz="2800" dirty="0" smtClean="0"/>
              <a:t>脸部特征点定位算法的研究和实现</a:t>
            </a:r>
            <a:endParaRPr lang="zh-CN" altLang="en-US" sz="2800" dirty="0"/>
          </a:p>
        </p:txBody>
      </p:sp>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1792" y="4374528"/>
            <a:ext cx="4578182" cy="369332"/>
          </a:xfrm>
          <a:prstGeom prst="rect">
            <a:avLst/>
          </a:prstGeom>
          <a:noFill/>
        </p:spPr>
        <p:txBody>
          <a:bodyPr wrap="square" rtlCol="0">
            <a:spAutoFit/>
          </a:bodyPr>
          <a:lstStyle/>
          <a:p>
            <a:r>
              <a:rPr lang="en-US" altLang="zh-CN" dirty="0" smtClean="0"/>
              <a:t>2.3.1  </a:t>
            </a:r>
            <a:r>
              <a:rPr lang="zh-CN" altLang="en-US" dirty="0" smtClean="0"/>
              <a:t>基于</a:t>
            </a:r>
            <a:r>
              <a:rPr lang="en-US" altLang="zh-CN" dirty="0" smtClean="0"/>
              <a:t>HOG</a:t>
            </a:r>
            <a:r>
              <a:rPr lang="zh-CN" altLang="en-US" dirty="0" smtClean="0"/>
              <a:t>特征和</a:t>
            </a:r>
            <a:r>
              <a:rPr lang="en-US" altLang="zh-CN" dirty="0" smtClean="0"/>
              <a:t>SVM</a:t>
            </a:r>
            <a:r>
              <a:rPr lang="zh-CN" altLang="en-US" dirty="0" smtClean="0"/>
              <a:t>算法的人脸检测</a:t>
            </a:r>
            <a:r>
              <a:rPr lang="en-US" altLang="zh-CN" dirty="0" smtClean="0"/>
              <a:t> </a:t>
            </a:r>
            <a:endParaRPr lang="zh-CN" altLang="en-US" dirty="0"/>
          </a:p>
        </p:txBody>
      </p:sp>
      <p:sp>
        <p:nvSpPr>
          <p:cNvPr id="2" name="矩形 1"/>
          <p:cNvSpPr/>
          <p:nvPr/>
        </p:nvSpPr>
        <p:spPr>
          <a:xfrm>
            <a:off x="256800" y="5648031"/>
            <a:ext cx="8762208" cy="646331"/>
          </a:xfrm>
          <a:prstGeom prst="rect">
            <a:avLst/>
          </a:prstGeom>
        </p:spPr>
        <p:txBody>
          <a:bodyPr wrap="square">
            <a:spAutoFit/>
          </a:bodyPr>
          <a:lstStyle/>
          <a:p>
            <a:r>
              <a:rPr lang="zh-CN" altLang="en-US" dirty="0" smtClean="0"/>
              <a:t>        方向</a:t>
            </a:r>
            <a:r>
              <a:rPr lang="zh-CN" altLang="en-US" dirty="0"/>
              <a:t>梯度直方图（</a:t>
            </a:r>
            <a:r>
              <a:rPr lang="en-US" altLang="zh-CN" dirty="0"/>
              <a:t>Histogram of Oriented Gradient, HOG</a:t>
            </a:r>
            <a:r>
              <a:rPr lang="zh-CN" altLang="en-US" dirty="0"/>
              <a:t>）特征是一种在计算机视觉和图像处理中用来进行物体检测的特征描述</a:t>
            </a:r>
            <a:r>
              <a:rPr lang="zh-CN" altLang="en-US" dirty="0" smtClean="0"/>
              <a:t>子。</a:t>
            </a:r>
            <a:endParaRPr lang="zh-CN" altLang="en-US" dirty="0"/>
          </a:p>
        </p:txBody>
      </p:sp>
      <p:sp>
        <p:nvSpPr>
          <p:cNvPr id="3" name="文本框 2"/>
          <p:cNvSpPr txBox="1"/>
          <p:nvPr/>
        </p:nvSpPr>
        <p:spPr>
          <a:xfrm>
            <a:off x="714395" y="4930312"/>
            <a:ext cx="2264791" cy="369332"/>
          </a:xfrm>
          <a:prstGeom prst="rect">
            <a:avLst/>
          </a:prstGeom>
          <a:noFill/>
        </p:spPr>
        <p:txBody>
          <a:bodyPr wrap="square" rtlCol="0">
            <a:spAutoFit/>
          </a:bodyPr>
          <a:lstStyle/>
          <a:p>
            <a:r>
              <a:rPr lang="zh-CN" altLang="en-US" dirty="0" smtClean="0"/>
              <a:t>提取</a:t>
            </a:r>
            <a:r>
              <a:rPr lang="en-US" altLang="zh-CN" dirty="0" smtClean="0"/>
              <a:t>HOG</a:t>
            </a:r>
            <a:r>
              <a:rPr lang="zh-CN" altLang="en-US" dirty="0" smtClean="0"/>
              <a:t>特征</a:t>
            </a:r>
            <a:endParaRPr lang="zh-CN" altLang="en-US" dirty="0"/>
          </a:p>
        </p:txBody>
      </p:sp>
      <p:sp>
        <p:nvSpPr>
          <p:cNvPr id="4" name="右箭头 3"/>
          <p:cNvSpPr/>
          <p:nvPr/>
        </p:nvSpPr>
        <p:spPr>
          <a:xfrm>
            <a:off x="2481951" y="5023538"/>
            <a:ext cx="697914"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36459" y="4930312"/>
            <a:ext cx="2877953" cy="369332"/>
          </a:xfrm>
          <a:prstGeom prst="rect">
            <a:avLst/>
          </a:prstGeom>
          <a:noFill/>
        </p:spPr>
        <p:txBody>
          <a:bodyPr wrap="square" rtlCol="0">
            <a:spAutoFit/>
          </a:bodyPr>
          <a:lstStyle/>
          <a:p>
            <a:r>
              <a:rPr lang="zh-CN" altLang="en-US" dirty="0" smtClean="0"/>
              <a:t>利用</a:t>
            </a:r>
            <a:r>
              <a:rPr lang="en-US" altLang="zh-CN" dirty="0" smtClean="0"/>
              <a:t>SVM</a:t>
            </a:r>
            <a:r>
              <a:rPr lang="zh-CN" altLang="en-US" dirty="0" smtClean="0"/>
              <a:t>算法定位人脸</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792" y="1438823"/>
            <a:ext cx="3449227" cy="2770406"/>
          </a:xfrm>
          <a:prstGeom prst="rect">
            <a:avLst/>
          </a:prstGeom>
        </p:spPr>
      </p:pic>
      <p:sp>
        <p:nvSpPr>
          <p:cNvPr id="7" name="椭圆 6"/>
          <p:cNvSpPr/>
          <p:nvPr/>
        </p:nvSpPr>
        <p:spPr>
          <a:xfrm>
            <a:off x="2106405" y="2723213"/>
            <a:ext cx="110844" cy="1169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311" y="1423996"/>
            <a:ext cx="3530310" cy="2782780"/>
          </a:xfrm>
          <a:prstGeom prst="rect">
            <a:avLst/>
          </a:prstGeom>
        </p:spPr>
      </p:pic>
      <p:sp>
        <p:nvSpPr>
          <p:cNvPr id="9" name="左右箭头 8"/>
          <p:cNvSpPr/>
          <p:nvPr/>
        </p:nvSpPr>
        <p:spPr>
          <a:xfrm>
            <a:off x="3831019" y="2781669"/>
            <a:ext cx="1489292" cy="231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037306" y="2500860"/>
            <a:ext cx="1201196" cy="646331"/>
          </a:xfrm>
          <a:prstGeom prst="rect">
            <a:avLst/>
          </a:prstGeom>
          <a:noFill/>
        </p:spPr>
        <p:txBody>
          <a:bodyPr wrap="square" rtlCol="0">
            <a:spAutoFit/>
          </a:bodyPr>
          <a:lstStyle/>
          <a:p>
            <a:r>
              <a:rPr lang="en-US" altLang="zh-CN" b="1" dirty="0"/>
              <a:t>Alignment</a:t>
            </a:r>
            <a:r>
              <a:rPr lang="en-US" altLang="zh-CN" dirty="0"/>
              <a:t> </a:t>
            </a:r>
            <a:br>
              <a:rPr lang="en-US" altLang="zh-CN" dirty="0"/>
            </a:br>
            <a:endParaRPr lang="zh-CN" altLang="en-US" dirty="0"/>
          </a:p>
        </p:txBody>
      </p:sp>
    </p:spTree>
    <p:extLst>
      <p:ext uri="{BB962C8B-B14F-4D97-AF65-F5344CB8AC3E}">
        <p14:creationId xmlns:p14="http://schemas.microsoft.com/office/powerpoint/2010/main" val="1387030359"/>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2.3  </a:t>
            </a:r>
            <a:r>
              <a:rPr lang="zh-CN" altLang="en-US" sz="2800" dirty="0" smtClean="0"/>
              <a:t>脸部特征点定位算法的研究和实现</a:t>
            </a:r>
            <a:endParaRPr lang="zh-CN" altLang="en-US" sz="2800" dirty="0"/>
          </a:p>
        </p:txBody>
      </p:sp>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图片 21" descr="C:\Users\Administrator\Desktop\中期报告\素材\hog流程图.png"/>
          <p:cNvPicPr/>
          <p:nvPr/>
        </p:nvPicPr>
        <p:blipFill>
          <a:blip r:embed="rId4">
            <a:extLst>
              <a:ext uri="{28A0092B-C50C-407E-A947-70E740481C1C}">
                <a14:useLocalDpi xmlns:a14="http://schemas.microsoft.com/office/drawing/2010/main" val="0"/>
              </a:ext>
            </a:extLst>
          </a:blip>
          <a:srcRect/>
          <a:stretch>
            <a:fillRect/>
          </a:stretch>
        </p:blipFill>
        <p:spPr bwMode="auto">
          <a:xfrm>
            <a:off x="320974" y="1448321"/>
            <a:ext cx="8707523" cy="2003643"/>
          </a:xfrm>
          <a:prstGeom prst="rect">
            <a:avLst/>
          </a:prstGeom>
          <a:noFill/>
          <a:ln>
            <a:noFill/>
          </a:ln>
        </p:spPr>
      </p:pic>
      <p:pic>
        <p:nvPicPr>
          <p:cNvPr id="6" name="图片 5"/>
          <p:cNvPicPr>
            <a:picLocks noChangeAspect="1"/>
          </p:cNvPicPr>
          <p:nvPr/>
        </p:nvPicPr>
        <p:blipFill>
          <a:blip r:embed="rId5"/>
          <a:stretch>
            <a:fillRect/>
          </a:stretch>
        </p:blipFill>
        <p:spPr>
          <a:xfrm>
            <a:off x="320974" y="3712345"/>
            <a:ext cx="4215308" cy="2746206"/>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4665" y="3694362"/>
            <a:ext cx="3481284" cy="2764189"/>
          </a:xfrm>
          <a:prstGeom prst="rect">
            <a:avLst/>
          </a:prstGeom>
        </p:spPr>
      </p:pic>
    </p:spTree>
    <p:extLst>
      <p:ext uri="{BB962C8B-B14F-4D97-AF65-F5344CB8AC3E}">
        <p14:creationId xmlns:p14="http://schemas.microsoft.com/office/powerpoint/2010/main" val="1968880872"/>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2.3  </a:t>
            </a:r>
            <a:r>
              <a:rPr lang="zh-CN" altLang="en-US" sz="2800" dirty="0" smtClean="0"/>
              <a:t>脸部特征点定位算法的研究和实现</a:t>
            </a:r>
            <a:endParaRPr lang="zh-CN" altLang="en-US" sz="2800" dirty="0"/>
          </a:p>
        </p:txBody>
      </p:sp>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41696" y="1448321"/>
            <a:ext cx="8715676" cy="646331"/>
          </a:xfrm>
          <a:prstGeom prst="rect">
            <a:avLst/>
          </a:prstGeom>
        </p:spPr>
        <p:txBody>
          <a:bodyPr wrap="square">
            <a:spAutoFit/>
          </a:bodyPr>
          <a:lstStyle/>
          <a:p>
            <a:r>
              <a:rPr lang="zh-CN" altLang="en-US" dirty="0" smtClean="0"/>
              <a:t>         有了</a:t>
            </a:r>
            <a:r>
              <a:rPr lang="en-US" altLang="zh-CN" dirty="0"/>
              <a:t>HOG</a:t>
            </a:r>
            <a:r>
              <a:rPr lang="zh-CN" altLang="en-US" dirty="0"/>
              <a:t>特征我们，然后我们利用经典的</a:t>
            </a:r>
            <a:r>
              <a:rPr lang="en-US" altLang="zh-CN" dirty="0"/>
              <a:t>SVM</a:t>
            </a:r>
            <a:r>
              <a:rPr lang="zh-CN" altLang="en-US" dirty="0"/>
              <a:t>分类器来判别出，这些窗口的</a:t>
            </a:r>
            <a:r>
              <a:rPr lang="en-US" altLang="zh-CN" dirty="0"/>
              <a:t>HOG</a:t>
            </a:r>
            <a:r>
              <a:rPr lang="zh-CN" altLang="en-US" dirty="0"/>
              <a:t>特征是否有人脸，有人脸的用矩形框标记起来。</a:t>
            </a:r>
          </a:p>
        </p:txBody>
      </p:sp>
      <p:pic>
        <p:nvPicPr>
          <p:cNvPr id="23" name="图片 22" descr="E:\素材\素材\2018-03-07 21-46-14屏幕截图.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1833" y="2190777"/>
            <a:ext cx="2741646" cy="2220528"/>
          </a:xfrm>
          <a:prstGeom prst="rect">
            <a:avLst/>
          </a:prstGeom>
          <a:noFill/>
          <a:ln>
            <a:noFill/>
          </a:ln>
        </p:spPr>
      </p:pic>
      <p:pic>
        <p:nvPicPr>
          <p:cNvPr id="24" name="图片 23" descr="E:\素材\素材\2018-03-07 21-46-30屏幕截图.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1121" y="2228484"/>
            <a:ext cx="2906138" cy="2220528"/>
          </a:xfrm>
          <a:prstGeom prst="rect">
            <a:avLst/>
          </a:prstGeom>
          <a:noFill/>
          <a:ln>
            <a:noFill/>
          </a:ln>
        </p:spPr>
      </p:pic>
      <p:pic>
        <p:nvPicPr>
          <p:cNvPr id="25" name="图片 24" descr="E:\素材\素材\2018-03-06 21-29-53屏幕截图.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833" y="4582845"/>
            <a:ext cx="2741646" cy="2020086"/>
          </a:xfrm>
          <a:prstGeom prst="rect">
            <a:avLst/>
          </a:prstGeom>
          <a:noFill/>
          <a:ln>
            <a:noFill/>
          </a:ln>
        </p:spPr>
      </p:pic>
      <p:pic>
        <p:nvPicPr>
          <p:cNvPr id="26" name="图片 25" descr="E:\素材\素材\2018-03-07 21-45-57屏幕截图.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1121" y="4582844"/>
            <a:ext cx="2915969" cy="2020086"/>
          </a:xfrm>
          <a:prstGeom prst="rect">
            <a:avLst/>
          </a:prstGeom>
          <a:noFill/>
          <a:ln>
            <a:noFill/>
          </a:ln>
        </p:spPr>
      </p:pic>
    </p:spTree>
    <p:extLst>
      <p:ext uri="{BB962C8B-B14F-4D97-AF65-F5344CB8AC3E}">
        <p14:creationId xmlns:p14="http://schemas.microsoft.com/office/powerpoint/2010/main" val="2227328806"/>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2666" y="828976"/>
            <a:ext cx="8398474" cy="523220"/>
          </a:xfrm>
          <a:prstGeom prst="rect">
            <a:avLst/>
          </a:prstGeom>
          <a:noFill/>
        </p:spPr>
        <p:txBody>
          <a:bodyPr wrap="square" rtlCol="0">
            <a:spAutoFit/>
          </a:bodyPr>
          <a:lstStyle/>
          <a:p>
            <a:r>
              <a:rPr lang="en-US" altLang="zh-CN" sz="2800" dirty="0" smtClean="0"/>
              <a:t>2.3  </a:t>
            </a:r>
            <a:r>
              <a:rPr lang="zh-CN" altLang="en-US" sz="2800" dirty="0" smtClean="0"/>
              <a:t>脸部特征点定位算法的研究和实现</a:t>
            </a:r>
            <a:endParaRPr lang="zh-CN" altLang="en-US" sz="2800" dirty="0"/>
          </a:p>
        </p:txBody>
      </p:sp>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5164" y="1476406"/>
            <a:ext cx="4578182" cy="369332"/>
          </a:xfrm>
          <a:prstGeom prst="rect">
            <a:avLst/>
          </a:prstGeom>
          <a:noFill/>
        </p:spPr>
        <p:txBody>
          <a:bodyPr wrap="square" rtlCol="0">
            <a:spAutoFit/>
          </a:bodyPr>
          <a:lstStyle/>
          <a:p>
            <a:r>
              <a:rPr lang="en-US" altLang="zh-CN" dirty="0" smtClean="0"/>
              <a:t>2.3.2  </a:t>
            </a:r>
            <a:r>
              <a:rPr lang="zh-CN" altLang="zh-CN" dirty="0" smtClean="0"/>
              <a:t>基于</a:t>
            </a:r>
            <a:r>
              <a:rPr lang="zh-CN" altLang="zh-CN" dirty="0"/>
              <a:t>级联回归算法的人脸特征点定位</a:t>
            </a:r>
            <a:endParaRPr lang="zh-CN" altLang="en-US" dirty="0"/>
          </a:p>
        </p:txBody>
      </p:sp>
      <p:sp>
        <p:nvSpPr>
          <p:cNvPr id="2" name="矩形 1"/>
          <p:cNvSpPr/>
          <p:nvPr/>
        </p:nvSpPr>
        <p:spPr>
          <a:xfrm>
            <a:off x="380197" y="1969948"/>
            <a:ext cx="8763803" cy="120032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级</a:t>
            </a:r>
            <a:r>
              <a:rPr lang="zh-CN" altLang="zh-CN" dirty="0">
                <a:latin typeface="Times New Roman" panose="02020603050405020304" pitchFamily="18" charset="0"/>
                <a:cs typeface="Times New Roman" panose="02020603050405020304" pitchFamily="18" charset="0"/>
              </a:rPr>
              <a:t>联回归主题思想是把面部特征点定位问题看作是学习一个回归函数</a:t>
            </a:r>
            <a:r>
              <a:rPr lang="en-US" altLang="zh-CN" dirty="0">
                <a:latin typeface="Times New Roman" panose="02020603050405020304" pitchFamily="18" charset="0"/>
              </a:rPr>
              <a:t>F</a:t>
            </a:r>
            <a:r>
              <a:rPr lang="zh-CN" altLang="zh-CN" dirty="0">
                <a:latin typeface="Times New Roman" panose="02020603050405020304" pitchFamily="18" charset="0"/>
                <a:cs typeface="Times New Roman" panose="02020603050405020304" pitchFamily="18" charset="0"/>
              </a:rPr>
              <a:t>，以图象</a:t>
            </a:r>
            <a:r>
              <a:rPr lang="en-US" altLang="zh-CN" dirty="0">
                <a:latin typeface="Times New Roman" panose="02020603050405020304" pitchFamily="18" charset="0"/>
              </a:rPr>
              <a:t>I</a:t>
            </a:r>
            <a:r>
              <a:rPr lang="zh-CN" altLang="zh-CN" dirty="0">
                <a:latin typeface="Times New Roman" panose="02020603050405020304" pitchFamily="18" charset="0"/>
                <a:cs typeface="Times New Roman" panose="02020603050405020304" pitchFamily="18" charset="0"/>
              </a:rPr>
              <a:t>作为输入，输出θ为特征点的位置（人脸形状）：θ</a:t>
            </a:r>
            <a:r>
              <a:rPr lang="en-US" altLang="zh-CN" dirty="0">
                <a:latin typeface="Times New Roman" panose="02020603050405020304" pitchFamily="18" charset="0"/>
              </a:rPr>
              <a:t> = F</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I</a:t>
            </a:r>
            <a:r>
              <a:rPr lang="zh-CN" altLang="zh-CN" dirty="0">
                <a:latin typeface="Times New Roman" panose="02020603050405020304" pitchFamily="18" charset="0"/>
                <a:cs typeface="Times New Roman" panose="02020603050405020304" pitchFamily="18" charset="0"/>
              </a:rPr>
              <a:t>）</a:t>
            </a:r>
            <a:r>
              <a:rPr lang="zh-CN"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简单</a:t>
            </a:r>
            <a:r>
              <a:rPr lang="zh-CN" altLang="en-US" dirty="0">
                <a:latin typeface="Times New Roman" panose="02020603050405020304" pitchFamily="18" charset="0"/>
                <a:cs typeface="Times New Roman" panose="02020603050405020304" pitchFamily="18" charset="0"/>
              </a:rPr>
              <a:t>的说，级联回归模型可以统一为以下框架：学习多个回归函数</a:t>
            </a:r>
            <a:r>
              <a:rPr lang="en-US" altLang="zh-CN" dirty="0">
                <a:latin typeface="Times New Roman" panose="02020603050405020304" pitchFamily="18" charset="0"/>
                <a:cs typeface="Times New Roman" panose="02020603050405020304" pitchFamily="18" charset="0"/>
              </a:rPr>
              <a:t>{f1 ,…, fn-1, </a:t>
            </a:r>
            <a:r>
              <a:rPr lang="en-US" altLang="zh-CN" dirty="0" err="1">
                <a:latin typeface="Times New Roman" panose="02020603050405020304" pitchFamily="18" charset="0"/>
                <a:cs typeface="Times New Roman" panose="02020603050405020304" pitchFamily="18" charset="0"/>
              </a:rPr>
              <a:t>fn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来逼近函数</a:t>
            </a:r>
            <a:r>
              <a:rPr lang="en-US" altLang="zh-CN"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574" y="3390946"/>
            <a:ext cx="2775373" cy="324893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170" y="3390945"/>
            <a:ext cx="2663826" cy="324893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5084" y="3390946"/>
            <a:ext cx="2646402" cy="3248935"/>
          </a:xfrm>
          <a:prstGeom prst="rect">
            <a:avLst/>
          </a:prstGeom>
        </p:spPr>
      </p:pic>
    </p:spTree>
    <p:extLst>
      <p:ext uri="{BB962C8B-B14F-4D97-AF65-F5344CB8AC3E}">
        <p14:creationId xmlns:p14="http://schemas.microsoft.com/office/powerpoint/2010/main" val="114673541"/>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0" y="2708920"/>
            <a:ext cx="9144000" cy="1800396"/>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88812">
                <a:moveTo>
                  <a:pt x="0" y="797721"/>
                </a:moveTo>
                <a:cubicBezTo>
                  <a:pt x="1714500" y="-118242"/>
                  <a:pt x="5314950" y="-688842"/>
                  <a:pt x="9144000" y="1640898"/>
                </a:cubicBezTo>
                <a:lnTo>
                  <a:pt x="9144000" y="1688812"/>
                </a:lnTo>
                <a:cubicBezTo>
                  <a:pt x="6400800" y="428191"/>
                  <a:pt x="3457575" y="-346656"/>
                  <a:pt x="0" y="907323"/>
                </a:cubicBezTo>
                <a:lnTo>
                  <a:pt x="0" y="797721"/>
                </a:ln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任意多边形 6"/>
          <p:cNvSpPr/>
          <p:nvPr>
            <p:custDataLst>
              <p:tags r:id="rId3"/>
            </p:custDataLst>
          </p:nvPr>
        </p:nvSpPr>
        <p:spPr>
          <a:xfrm>
            <a:off x="2" y="2983299"/>
            <a:ext cx="9153525" cy="1605623"/>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31570 h 1622661"/>
              <a:gd name="connsiteX1" fmla="*/ 9144000 w 9144000"/>
              <a:gd name="connsiteY1" fmla="*/ 1574747 h 1622661"/>
              <a:gd name="connsiteX2" fmla="*/ 9144000 w 9144000"/>
              <a:gd name="connsiteY2" fmla="*/ 1622661 h 1622661"/>
              <a:gd name="connsiteX3" fmla="*/ 0 w 9144000"/>
              <a:gd name="connsiteY3" fmla="*/ 841172 h 1622661"/>
              <a:gd name="connsiteX4" fmla="*/ 0 w 9144000"/>
              <a:gd name="connsiteY4" fmla="*/ 731570 h 1622661"/>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596494 h 1487585"/>
              <a:gd name="connsiteX1" fmla="*/ 9144000 w 9144000"/>
              <a:gd name="connsiteY1" fmla="*/ 1439671 h 1487585"/>
              <a:gd name="connsiteX2" fmla="*/ 9144000 w 9144000"/>
              <a:gd name="connsiteY2" fmla="*/ 1487585 h 1487585"/>
              <a:gd name="connsiteX3" fmla="*/ 0 w 9144000"/>
              <a:gd name="connsiteY3" fmla="*/ 706096 h 1487585"/>
              <a:gd name="connsiteX4" fmla="*/ 0 w 9144000"/>
              <a:gd name="connsiteY4" fmla="*/ 596494 h 1487585"/>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1504898">
                <a:moveTo>
                  <a:pt x="0" y="613807"/>
                </a:moveTo>
                <a:cubicBezTo>
                  <a:pt x="1933575" y="-73556"/>
                  <a:pt x="4972050" y="-596531"/>
                  <a:pt x="9153525" y="1418884"/>
                </a:cubicBezTo>
                <a:lnTo>
                  <a:pt x="9144000" y="1504898"/>
                </a:lnTo>
                <a:cubicBezTo>
                  <a:pt x="7581900" y="720527"/>
                  <a:pt x="3390900" y="-368645"/>
                  <a:pt x="0" y="723409"/>
                </a:cubicBezTo>
                <a:lnTo>
                  <a:pt x="0" y="61380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1403648" y="3935744"/>
            <a:ext cx="3701686" cy="377008"/>
          </a:xfrm>
          <a:prstGeom prst="rect">
            <a:avLst/>
          </a:prstGeom>
          <a:noFill/>
        </p:spPr>
        <p:txBody>
          <a:bodyPr wrap="square" lIns="68562" tIns="34281" rIns="68562" bIns="34281" rtlCol="0">
            <a:spAutoFit/>
          </a:bodyPr>
          <a:lstStyle/>
          <a:p>
            <a:pPr algn="ct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PART.03</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91679" y="4467988"/>
            <a:ext cx="4320932" cy="807895"/>
          </a:xfrm>
          <a:prstGeom prst="rect">
            <a:avLst/>
          </a:prstGeom>
          <a:noFill/>
        </p:spPr>
        <p:txBody>
          <a:bodyPr wrap="square" lIns="68562" tIns="34281" rIns="68562" bIns="34281" rtlCol="0">
            <a:spAutoFit/>
          </a:bodyPr>
          <a:lstStyle/>
          <a:p>
            <a:pPr algn="ctr"/>
            <a:r>
              <a:rPr lang="zh-CN" altLang="en-US" sz="2400" b="1" spc="500" dirty="0">
                <a:solidFill>
                  <a:schemeClr val="tx1">
                    <a:lumMod val="65000"/>
                    <a:lumOff val="35000"/>
                  </a:schemeClr>
                </a:solidFill>
                <a:latin typeface="微软雅黑" panose="020B0503020204020204" pitchFamily="34" charset="-122"/>
                <a:ea typeface="微软雅黑" panose="020B0503020204020204" pitchFamily="34" charset="-122"/>
              </a:rPr>
              <a:t>后期拟完成的研究工作及进度安排</a:t>
            </a:r>
          </a:p>
        </p:txBody>
      </p:sp>
    </p:spTree>
    <p:custDataLst>
      <p:tags r:id="rId1"/>
    </p:custDataLst>
    <p:extLst>
      <p:ext uri="{BB962C8B-B14F-4D97-AF65-F5344CB8AC3E}">
        <p14:creationId xmlns:p14="http://schemas.microsoft.com/office/powerpoint/2010/main" val="3711858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by="(-#ppt_w*2)" calcmode="lin" valueType="num">
                                      <p:cBhvr rctx="PPT">
                                        <p:cTn id="13" dur="500" autoRev="1" fill="hold">
                                          <p:stCondLst>
                                            <p:cond delay="0"/>
                                          </p:stCondLst>
                                        </p:cTn>
                                        <p:tgtEl>
                                          <p:spTgt spid="10"/>
                                        </p:tgtEl>
                                        <p:attrNameLst>
                                          <p:attrName>ppt_w</p:attrName>
                                        </p:attrNameLst>
                                      </p:cBhvr>
                                    </p:anim>
                                    <p:anim by="(#ppt_w*0.50)" calcmode="lin" valueType="num">
                                      <p:cBhvr>
                                        <p:cTn id="14" dur="500" decel="50000" autoRev="1" fill="hold">
                                          <p:stCondLst>
                                            <p:cond delay="0"/>
                                          </p:stCondLst>
                                        </p:cTn>
                                        <p:tgtEl>
                                          <p:spTgt spid="10"/>
                                        </p:tgtEl>
                                        <p:attrNameLst>
                                          <p:attrName>ppt_x</p:attrName>
                                        </p:attrNameLst>
                                      </p:cBhvr>
                                    </p:anim>
                                    <p:anim from="(-#ppt_h/2)" to="(#ppt_y)" calcmode="lin" valueType="num">
                                      <p:cBhvr>
                                        <p:cTn id="15" dur="1000" fill="hold">
                                          <p:stCondLst>
                                            <p:cond delay="0"/>
                                          </p:stCondLst>
                                        </p:cTn>
                                        <p:tgtEl>
                                          <p:spTgt spid="10"/>
                                        </p:tgtEl>
                                        <p:attrNameLst>
                                          <p:attrName>ppt_y</p:attrName>
                                        </p:attrNameLst>
                                      </p:cBhvr>
                                    </p:anim>
                                    <p:animRot by="21600000">
                                      <p:cBhvr>
                                        <p:cTn id="16" dur="1000" fill="hold">
                                          <p:stCondLst>
                                            <p:cond delay="0"/>
                                          </p:stCondLst>
                                        </p:cTn>
                                        <p:tgtEl>
                                          <p:spTgt spid="10"/>
                                        </p:tgtEl>
                                        <p:attrNameLst>
                                          <p:attrName>r</p:attrName>
                                        </p:attrNameLst>
                                      </p:cBhvr>
                                    </p:animRot>
                                  </p:childTnLst>
                                </p:cTn>
                              </p:par>
                              <p:par>
                                <p:cTn id="17" presetID="53" presetClass="entr" presetSubtype="16"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0" y="2708920"/>
            <a:ext cx="9144000" cy="1800396"/>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88812">
                <a:moveTo>
                  <a:pt x="0" y="797721"/>
                </a:moveTo>
                <a:cubicBezTo>
                  <a:pt x="1714500" y="-118242"/>
                  <a:pt x="5314950" y="-688842"/>
                  <a:pt x="9144000" y="1640898"/>
                </a:cubicBezTo>
                <a:lnTo>
                  <a:pt x="9144000" y="1688812"/>
                </a:lnTo>
                <a:cubicBezTo>
                  <a:pt x="6400800" y="428191"/>
                  <a:pt x="3457575" y="-346656"/>
                  <a:pt x="0" y="907323"/>
                </a:cubicBezTo>
                <a:lnTo>
                  <a:pt x="0" y="797721"/>
                </a:ln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任意多边形 6"/>
          <p:cNvSpPr/>
          <p:nvPr>
            <p:custDataLst>
              <p:tags r:id="rId3"/>
            </p:custDataLst>
          </p:nvPr>
        </p:nvSpPr>
        <p:spPr>
          <a:xfrm>
            <a:off x="2" y="2983299"/>
            <a:ext cx="9153525" cy="1605623"/>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31570 h 1622661"/>
              <a:gd name="connsiteX1" fmla="*/ 9144000 w 9144000"/>
              <a:gd name="connsiteY1" fmla="*/ 1574747 h 1622661"/>
              <a:gd name="connsiteX2" fmla="*/ 9144000 w 9144000"/>
              <a:gd name="connsiteY2" fmla="*/ 1622661 h 1622661"/>
              <a:gd name="connsiteX3" fmla="*/ 0 w 9144000"/>
              <a:gd name="connsiteY3" fmla="*/ 841172 h 1622661"/>
              <a:gd name="connsiteX4" fmla="*/ 0 w 9144000"/>
              <a:gd name="connsiteY4" fmla="*/ 731570 h 1622661"/>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596494 h 1487585"/>
              <a:gd name="connsiteX1" fmla="*/ 9144000 w 9144000"/>
              <a:gd name="connsiteY1" fmla="*/ 1439671 h 1487585"/>
              <a:gd name="connsiteX2" fmla="*/ 9144000 w 9144000"/>
              <a:gd name="connsiteY2" fmla="*/ 1487585 h 1487585"/>
              <a:gd name="connsiteX3" fmla="*/ 0 w 9144000"/>
              <a:gd name="connsiteY3" fmla="*/ 706096 h 1487585"/>
              <a:gd name="connsiteX4" fmla="*/ 0 w 9144000"/>
              <a:gd name="connsiteY4" fmla="*/ 596494 h 1487585"/>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1504898">
                <a:moveTo>
                  <a:pt x="0" y="613807"/>
                </a:moveTo>
                <a:cubicBezTo>
                  <a:pt x="1933575" y="-73556"/>
                  <a:pt x="4972050" y="-596531"/>
                  <a:pt x="9153525" y="1418884"/>
                </a:cubicBezTo>
                <a:lnTo>
                  <a:pt x="9144000" y="1504898"/>
                </a:lnTo>
                <a:cubicBezTo>
                  <a:pt x="7581900" y="720527"/>
                  <a:pt x="3390900" y="-368645"/>
                  <a:pt x="0" y="723409"/>
                </a:cubicBezTo>
                <a:lnTo>
                  <a:pt x="0" y="61380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1403648" y="3935744"/>
            <a:ext cx="3701686" cy="377008"/>
          </a:xfrm>
          <a:prstGeom prst="rect">
            <a:avLst/>
          </a:prstGeom>
          <a:noFill/>
        </p:spPr>
        <p:txBody>
          <a:bodyPr wrap="square" lIns="68562" tIns="34281" rIns="68562" bIns="34281" rtlCol="0">
            <a:spAutoFit/>
          </a:bodyPr>
          <a:lstStyle/>
          <a:p>
            <a:pPr algn="ctr"/>
            <a:r>
              <a:rPr lang="en-US" altLang="zh-CN" sz="2000" b="1" spc="100" dirty="0">
                <a:solidFill>
                  <a:schemeClr val="tx1">
                    <a:lumMod val="65000"/>
                    <a:lumOff val="35000"/>
                  </a:schemeClr>
                </a:solidFill>
                <a:latin typeface="微软雅黑" panose="020B0503020204020204" pitchFamily="34" charset="-122"/>
                <a:ea typeface="微软雅黑" panose="020B0503020204020204" pitchFamily="34" charset="-122"/>
              </a:rPr>
              <a:t>PART.01</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91679" y="4467988"/>
            <a:ext cx="4320932" cy="438563"/>
          </a:xfrm>
          <a:prstGeom prst="rect">
            <a:avLst/>
          </a:prstGeom>
          <a:noFill/>
        </p:spPr>
        <p:txBody>
          <a:bodyPr wrap="square" lIns="68562" tIns="34281" rIns="68562" bIns="34281" rtlCol="0">
            <a:spAutoFit/>
          </a:bodyPr>
          <a:lstStyle/>
          <a:p>
            <a:pPr algn="ctr"/>
            <a:r>
              <a:rPr lang="zh-CN" altLang="en-US" sz="2400" b="1" spc="500" dirty="0" smtClean="0">
                <a:solidFill>
                  <a:schemeClr val="tx1">
                    <a:lumMod val="65000"/>
                    <a:lumOff val="35000"/>
                  </a:schemeClr>
                </a:solidFill>
                <a:latin typeface="微软雅黑" panose="020B0503020204020204" pitchFamily="34" charset="-122"/>
                <a:ea typeface="微软雅黑" panose="020B0503020204020204" pitchFamily="34" charset="-122"/>
              </a:rPr>
              <a:t>主要研究内容及工作进度</a:t>
            </a:r>
            <a:endParaRPr lang="zh-CN" altLang="en-US" sz="2400" b="1" spc="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7494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by="(-#ppt_w*2)" calcmode="lin" valueType="num">
                                      <p:cBhvr rctx="PPT">
                                        <p:cTn id="13" dur="500" autoRev="1" fill="hold">
                                          <p:stCondLst>
                                            <p:cond delay="0"/>
                                          </p:stCondLst>
                                        </p:cTn>
                                        <p:tgtEl>
                                          <p:spTgt spid="10"/>
                                        </p:tgtEl>
                                        <p:attrNameLst>
                                          <p:attrName>ppt_w</p:attrName>
                                        </p:attrNameLst>
                                      </p:cBhvr>
                                    </p:anim>
                                    <p:anim by="(#ppt_w*0.50)" calcmode="lin" valueType="num">
                                      <p:cBhvr>
                                        <p:cTn id="14" dur="500" decel="50000" autoRev="1" fill="hold">
                                          <p:stCondLst>
                                            <p:cond delay="0"/>
                                          </p:stCondLst>
                                        </p:cTn>
                                        <p:tgtEl>
                                          <p:spTgt spid="10"/>
                                        </p:tgtEl>
                                        <p:attrNameLst>
                                          <p:attrName>ppt_x</p:attrName>
                                        </p:attrNameLst>
                                      </p:cBhvr>
                                    </p:anim>
                                    <p:anim from="(-#ppt_h/2)" to="(#ppt_y)" calcmode="lin" valueType="num">
                                      <p:cBhvr>
                                        <p:cTn id="15" dur="1000" fill="hold">
                                          <p:stCondLst>
                                            <p:cond delay="0"/>
                                          </p:stCondLst>
                                        </p:cTn>
                                        <p:tgtEl>
                                          <p:spTgt spid="10"/>
                                        </p:tgtEl>
                                        <p:attrNameLst>
                                          <p:attrName>ppt_y</p:attrName>
                                        </p:attrNameLst>
                                      </p:cBhvr>
                                    </p:anim>
                                    <p:animRot by="21600000">
                                      <p:cBhvr>
                                        <p:cTn id="16" dur="1000" fill="hold">
                                          <p:stCondLst>
                                            <p:cond delay="0"/>
                                          </p:stCondLst>
                                        </p:cTn>
                                        <p:tgtEl>
                                          <p:spTgt spid="10"/>
                                        </p:tgtEl>
                                        <p:attrNameLst>
                                          <p:attrName>r</p:attrName>
                                        </p:attrNameLst>
                                      </p:cBhvr>
                                    </p:animRot>
                                  </p:childTnLst>
                                </p:cTn>
                              </p:par>
                              <p:par>
                                <p:cTn id="17" presetID="53" presetClass="entr" presetSubtype="16"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内容占位符 3"/>
          <p:cNvGraphicFramePr>
            <a:graphicFrameLocks/>
          </p:cNvGraphicFramePr>
          <p:nvPr>
            <p:extLst>
              <p:ext uri="{D42A27DB-BD31-4B8C-83A1-F6EECF244321}">
                <p14:modId xmlns:p14="http://schemas.microsoft.com/office/powerpoint/2010/main" val="2716889758"/>
              </p:ext>
            </p:extLst>
          </p:nvPr>
        </p:nvGraphicFramePr>
        <p:xfrm>
          <a:off x="387350" y="1052513"/>
          <a:ext cx="8375650" cy="5655749"/>
        </p:xfrm>
        <a:graphic>
          <a:graphicData uri="http://schemas.openxmlformats.org/drawingml/2006/table">
            <a:tbl>
              <a:tblPr firstRow="1" bandRow="1">
                <a:tableStyleId>{5C22544A-7EE6-4342-B048-85BDC9FD1C3A}</a:tableStyleId>
              </a:tblPr>
              <a:tblGrid>
                <a:gridCol w="2813401"/>
                <a:gridCol w="5562249"/>
              </a:tblGrid>
              <a:tr h="672805">
                <a:tc>
                  <a:txBody>
                    <a:bodyPr/>
                    <a:lstStyle/>
                    <a:p>
                      <a:pPr algn="ctr">
                        <a:buNone/>
                      </a:pPr>
                      <a:r>
                        <a:rPr lang="zh-CN" altLang="en-US" sz="2400" b="1" dirty="0">
                          <a:solidFill>
                            <a:schemeClr val="tx1"/>
                          </a:solidFill>
                          <a:latin typeface="宋体" panose="02010600030101010101" pitchFamily="2" charset="-122"/>
                          <a:ea typeface="宋体" panose="02010600030101010101" pitchFamily="2" charset="-122"/>
                        </a:rPr>
                        <a:t>时间安排</a:t>
                      </a: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a:buNone/>
                      </a:pPr>
                      <a:r>
                        <a:rPr lang="zh-CN" altLang="en-US" sz="2400" b="1">
                          <a:solidFill>
                            <a:schemeClr val="tx1"/>
                          </a:solidFill>
                          <a:latin typeface="宋体" panose="02010600030101010101" pitchFamily="2" charset="-122"/>
                          <a:ea typeface="宋体" panose="02010600030101010101" pitchFamily="2" charset="-122"/>
                        </a:rPr>
                        <a:t>课题进展与预期目标</a:t>
                      </a: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281">
                <a:tc>
                  <a:txBody>
                    <a:bodyPr/>
                    <a:lstStyle/>
                    <a:p>
                      <a:pPr algn="ctr">
                        <a:buNone/>
                      </a:pPr>
                      <a:r>
                        <a:rPr lang="en-US" altLang="zh-CN" sz="2000" b="0" dirty="0" smtClean="0">
                          <a:solidFill>
                            <a:schemeClr val="tx1"/>
                          </a:solidFill>
                        </a:rPr>
                        <a:t>2018.03.15-2018.03.28</a:t>
                      </a:r>
                      <a:endParaRPr lang="en-US" altLang="zh-CN" sz="20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a:buNone/>
                      </a:pPr>
                      <a:r>
                        <a:rPr lang="zh-CN" altLang="en-US" sz="2400" b="0" dirty="0" smtClean="0">
                          <a:solidFill>
                            <a:schemeClr val="tx1"/>
                          </a:solidFill>
                        </a:rPr>
                        <a:t>继续 学习脸部特征点算法并进行实验</a:t>
                      </a:r>
                      <a:endParaRPr lang="zh-CN" altLang="en-US" sz="24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281">
                <a:tc>
                  <a:txBody>
                    <a:bodyPr/>
                    <a:lstStyle/>
                    <a:p>
                      <a:pPr algn="ctr">
                        <a:buNone/>
                      </a:pPr>
                      <a:r>
                        <a:rPr lang="en-US" altLang="zh-CN" sz="2000" b="0" dirty="0" smtClean="0">
                          <a:solidFill>
                            <a:schemeClr val="tx1"/>
                          </a:solidFill>
                        </a:rPr>
                        <a:t>2018.04.01-2018.04.30</a:t>
                      </a:r>
                      <a:endParaRPr lang="en-US" altLang="zh-CN" sz="20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a:buNone/>
                      </a:pPr>
                      <a:r>
                        <a:rPr lang="zh-CN" altLang="en-US" sz="2400" b="0" dirty="0" smtClean="0">
                          <a:solidFill>
                            <a:schemeClr val="tx1"/>
                          </a:solidFill>
                        </a:rPr>
                        <a:t>对三维重建和脸部特征点定位算法进行改进，并结合机械臂进行联合实验，确定整体方案具体实现细节</a:t>
                      </a: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281">
                <a:tc>
                  <a:txBody>
                    <a:bodyPr/>
                    <a:lstStyle/>
                    <a:p>
                      <a:pPr algn="ctr">
                        <a:buNone/>
                      </a:pPr>
                      <a:r>
                        <a:rPr lang="en-US" altLang="zh-CN" sz="2000" b="0" dirty="0" smtClean="0">
                          <a:solidFill>
                            <a:schemeClr val="tx1"/>
                          </a:solidFill>
                        </a:rPr>
                        <a:t>2018.05.01-2018.06.21</a:t>
                      </a:r>
                      <a:endParaRPr lang="en-US" altLang="zh-CN" sz="20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l">
                        <a:lnSpc>
                          <a:spcPct val="125000"/>
                        </a:lnSpc>
                        <a:spcAft>
                          <a:spcPts val="600"/>
                        </a:spcAft>
                      </a:pPr>
                      <a:r>
                        <a:rPr lang="zh-CN" altLang="zh-CN" sz="2400" kern="0" dirty="0" smtClean="0">
                          <a:effectLst/>
                        </a:rPr>
                        <a:t>将实验期间取得的相关成果进行整理，并发表一篇学术小论文</a:t>
                      </a:r>
                      <a:endParaRPr lang="zh-CN" altLang="zh-CN" sz="2400" kern="100" dirty="0">
                        <a:effectLst/>
                        <a:latin typeface="Times New Roman" panose="02020603050405020304" pitchFamily="18" charset="0"/>
                        <a:ea typeface="+mn-ea"/>
                        <a:cs typeface="Times New Roman" panose="02020603050405020304" pitchFamily="18" charset="0"/>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281">
                <a:tc>
                  <a:txBody>
                    <a:bodyPr/>
                    <a:lstStyle/>
                    <a:p>
                      <a:pPr algn="ctr">
                        <a:buNone/>
                      </a:pPr>
                      <a:r>
                        <a:rPr lang="en-US" altLang="zh-CN" sz="2000" b="0" dirty="0" smtClean="0">
                          <a:solidFill>
                            <a:schemeClr val="tx1"/>
                          </a:solidFill>
                        </a:rPr>
                        <a:t>2018.06.22-2018.09.31</a:t>
                      </a:r>
                      <a:endParaRPr lang="en-US" altLang="zh-CN" sz="20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l">
                        <a:lnSpc>
                          <a:spcPct val="125000"/>
                        </a:lnSpc>
                        <a:spcAft>
                          <a:spcPts val="0"/>
                        </a:spcAft>
                      </a:pPr>
                      <a:r>
                        <a:rPr lang="zh-CN" altLang="zh-CN" sz="2400" kern="0" dirty="0" smtClean="0">
                          <a:effectLst/>
                        </a:rPr>
                        <a:t>整理研究成果，撰写、修改、完善硕士学位论文</a:t>
                      </a:r>
                      <a:endParaRPr lang="zh-CN" altLang="zh-CN" sz="2400" kern="100" dirty="0">
                        <a:effectLst/>
                        <a:latin typeface="Times New Roman" panose="02020603050405020304" pitchFamily="18" charset="0"/>
                        <a:ea typeface="+mn-ea"/>
                        <a:cs typeface="Times New Roman" panose="02020603050405020304" pitchFamily="18" charset="0"/>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281">
                <a:tc>
                  <a:txBody>
                    <a:bodyPr/>
                    <a:lstStyle/>
                    <a:p>
                      <a:pPr algn="ctr">
                        <a:buNone/>
                      </a:pPr>
                      <a:r>
                        <a:rPr lang="en-US" altLang="zh-CN" sz="2000" b="0" dirty="0" smtClean="0">
                          <a:solidFill>
                            <a:schemeClr val="tx1"/>
                          </a:solidFill>
                        </a:rPr>
                        <a:t>2018.10.01-2018.12.20</a:t>
                      </a:r>
                      <a:endParaRPr lang="en-US" altLang="zh-CN" sz="2000" b="0" dirty="0">
                        <a:solidFill>
                          <a:schemeClr val="tx1"/>
                        </a:solidFill>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l">
                        <a:lnSpc>
                          <a:spcPct val="125000"/>
                        </a:lnSpc>
                        <a:spcAft>
                          <a:spcPts val="600"/>
                        </a:spcAft>
                      </a:pPr>
                      <a:r>
                        <a:rPr lang="zh-CN" altLang="zh-CN" sz="2400" kern="0" dirty="0" smtClean="0">
                          <a:effectLst/>
                        </a:rPr>
                        <a:t>准备硕士学位论文答辩</a:t>
                      </a:r>
                      <a:endParaRPr lang="zh-CN" altLang="zh-CN" sz="2400" kern="100" dirty="0">
                        <a:effectLst/>
                        <a:latin typeface="Times New Roman" panose="02020603050405020304" pitchFamily="18" charset="0"/>
                        <a:ea typeface="+mn-ea"/>
                        <a:cs typeface="Times New Roman" panose="02020603050405020304" pitchFamily="18" charset="0"/>
                      </a:endParaRPr>
                    </a:p>
                  </a:txBody>
                  <a:tcPr marL="91437" marR="91437" marT="45717" marB="45717"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
        <p:nvSpPr>
          <p:cNvPr id="14" name="TextBox 27"/>
          <p:cNvSpPr txBox="1"/>
          <p:nvPr/>
        </p:nvSpPr>
        <p:spPr>
          <a:xfrm>
            <a:off x="5563454" y="-36551"/>
            <a:ext cx="2052049"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5" name="直接连接符 14"/>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7"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27"/>
          <p:cNvSpPr txBox="1"/>
          <p:nvPr/>
        </p:nvSpPr>
        <p:spPr>
          <a:xfrm>
            <a:off x="3277320" y="-29550"/>
            <a:ext cx="204299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2" name="直接连接符 21"/>
          <p:cNvCxnSpPr/>
          <p:nvPr/>
        </p:nvCxnSpPr>
        <p:spPr>
          <a:xfrm>
            <a:off x="3248025" y="28575"/>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8072"/>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0" y="2708920"/>
            <a:ext cx="9144000" cy="1800396"/>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88812">
                <a:moveTo>
                  <a:pt x="0" y="797721"/>
                </a:moveTo>
                <a:cubicBezTo>
                  <a:pt x="1714500" y="-118242"/>
                  <a:pt x="5314950" y="-688842"/>
                  <a:pt x="9144000" y="1640898"/>
                </a:cubicBezTo>
                <a:lnTo>
                  <a:pt x="9144000" y="1688812"/>
                </a:lnTo>
                <a:cubicBezTo>
                  <a:pt x="6400800" y="428191"/>
                  <a:pt x="3457575" y="-346656"/>
                  <a:pt x="0" y="907323"/>
                </a:cubicBezTo>
                <a:lnTo>
                  <a:pt x="0" y="797721"/>
                </a:ln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任意多边形 6"/>
          <p:cNvSpPr/>
          <p:nvPr>
            <p:custDataLst>
              <p:tags r:id="rId3"/>
            </p:custDataLst>
          </p:nvPr>
        </p:nvSpPr>
        <p:spPr>
          <a:xfrm>
            <a:off x="2" y="2983299"/>
            <a:ext cx="9153525" cy="1605623"/>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31570 h 1622661"/>
              <a:gd name="connsiteX1" fmla="*/ 9144000 w 9144000"/>
              <a:gd name="connsiteY1" fmla="*/ 1574747 h 1622661"/>
              <a:gd name="connsiteX2" fmla="*/ 9144000 w 9144000"/>
              <a:gd name="connsiteY2" fmla="*/ 1622661 h 1622661"/>
              <a:gd name="connsiteX3" fmla="*/ 0 w 9144000"/>
              <a:gd name="connsiteY3" fmla="*/ 841172 h 1622661"/>
              <a:gd name="connsiteX4" fmla="*/ 0 w 9144000"/>
              <a:gd name="connsiteY4" fmla="*/ 731570 h 1622661"/>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596494 h 1487585"/>
              <a:gd name="connsiteX1" fmla="*/ 9144000 w 9144000"/>
              <a:gd name="connsiteY1" fmla="*/ 1439671 h 1487585"/>
              <a:gd name="connsiteX2" fmla="*/ 9144000 w 9144000"/>
              <a:gd name="connsiteY2" fmla="*/ 1487585 h 1487585"/>
              <a:gd name="connsiteX3" fmla="*/ 0 w 9144000"/>
              <a:gd name="connsiteY3" fmla="*/ 706096 h 1487585"/>
              <a:gd name="connsiteX4" fmla="*/ 0 w 9144000"/>
              <a:gd name="connsiteY4" fmla="*/ 596494 h 1487585"/>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1504898">
                <a:moveTo>
                  <a:pt x="0" y="613807"/>
                </a:moveTo>
                <a:cubicBezTo>
                  <a:pt x="1933575" y="-73556"/>
                  <a:pt x="4972050" y="-596531"/>
                  <a:pt x="9153525" y="1418884"/>
                </a:cubicBezTo>
                <a:lnTo>
                  <a:pt x="9144000" y="1504898"/>
                </a:lnTo>
                <a:cubicBezTo>
                  <a:pt x="7581900" y="720527"/>
                  <a:pt x="3390900" y="-368645"/>
                  <a:pt x="0" y="723409"/>
                </a:cubicBezTo>
                <a:lnTo>
                  <a:pt x="0" y="61380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1403648" y="3935744"/>
            <a:ext cx="3701686" cy="377008"/>
          </a:xfrm>
          <a:prstGeom prst="rect">
            <a:avLst/>
          </a:prstGeom>
          <a:noFill/>
        </p:spPr>
        <p:txBody>
          <a:bodyPr wrap="square" lIns="68562" tIns="34281" rIns="68562" bIns="34281" rtlCol="0">
            <a:spAutoFit/>
          </a:bodyPr>
          <a:lstStyle/>
          <a:p>
            <a:pPr algn="ct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PART.04</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91679" y="4467988"/>
            <a:ext cx="4320932" cy="438563"/>
          </a:xfrm>
          <a:prstGeom prst="rect">
            <a:avLst/>
          </a:prstGeom>
          <a:noFill/>
        </p:spPr>
        <p:txBody>
          <a:bodyPr wrap="square" lIns="68562" tIns="34281" rIns="68562" bIns="34281" rtlCol="0">
            <a:spAutoFit/>
          </a:bodyPr>
          <a:lstStyle/>
          <a:p>
            <a:pPr algn="ctr"/>
            <a:r>
              <a:rPr lang="zh-CN" altLang="en-US" sz="2400" b="1" spc="500" dirty="0" smtClean="0">
                <a:solidFill>
                  <a:schemeClr val="tx1">
                    <a:lumMod val="65000"/>
                    <a:lumOff val="35000"/>
                  </a:schemeClr>
                </a:solidFill>
                <a:latin typeface="微软雅黑" panose="020B0503020204020204" pitchFamily="34" charset="-122"/>
                <a:ea typeface="微软雅黑" panose="020B0503020204020204" pitchFamily="34" charset="-122"/>
              </a:rPr>
              <a:t>存在的问题及解决方案</a:t>
            </a:r>
            <a:endParaRPr lang="zh-CN" altLang="en-US" sz="2400" b="1" spc="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31197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by="(-#ppt_w*2)" calcmode="lin" valueType="num">
                                      <p:cBhvr rctx="PPT">
                                        <p:cTn id="13" dur="500" autoRev="1" fill="hold">
                                          <p:stCondLst>
                                            <p:cond delay="0"/>
                                          </p:stCondLst>
                                        </p:cTn>
                                        <p:tgtEl>
                                          <p:spTgt spid="10"/>
                                        </p:tgtEl>
                                        <p:attrNameLst>
                                          <p:attrName>ppt_w</p:attrName>
                                        </p:attrNameLst>
                                      </p:cBhvr>
                                    </p:anim>
                                    <p:anim by="(#ppt_w*0.50)" calcmode="lin" valueType="num">
                                      <p:cBhvr>
                                        <p:cTn id="14" dur="500" decel="50000" autoRev="1" fill="hold">
                                          <p:stCondLst>
                                            <p:cond delay="0"/>
                                          </p:stCondLst>
                                        </p:cTn>
                                        <p:tgtEl>
                                          <p:spTgt spid="10"/>
                                        </p:tgtEl>
                                        <p:attrNameLst>
                                          <p:attrName>ppt_x</p:attrName>
                                        </p:attrNameLst>
                                      </p:cBhvr>
                                    </p:anim>
                                    <p:anim from="(-#ppt_h/2)" to="(#ppt_y)" calcmode="lin" valueType="num">
                                      <p:cBhvr>
                                        <p:cTn id="15" dur="1000" fill="hold">
                                          <p:stCondLst>
                                            <p:cond delay="0"/>
                                          </p:stCondLst>
                                        </p:cTn>
                                        <p:tgtEl>
                                          <p:spTgt spid="10"/>
                                        </p:tgtEl>
                                        <p:attrNameLst>
                                          <p:attrName>ppt_y</p:attrName>
                                        </p:attrNameLst>
                                      </p:cBhvr>
                                    </p:anim>
                                    <p:animRot by="21600000">
                                      <p:cBhvr>
                                        <p:cTn id="16" dur="1000" fill="hold">
                                          <p:stCondLst>
                                            <p:cond delay="0"/>
                                          </p:stCondLst>
                                        </p:cTn>
                                        <p:tgtEl>
                                          <p:spTgt spid="10"/>
                                        </p:tgtEl>
                                        <p:attrNameLst>
                                          <p:attrName>r</p:attrName>
                                        </p:attrNameLst>
                                      </p:cBhvr>
                                    </p:animRot>
                                  </p:childTnLst>
                                </p:cTn>
                              </p:par>
                              <p:par>
                                <p:cTn id="17" presetID="53" presetClass="entr" presetSubtype="16"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749" y="1851894"/>
            <a:ext cx="8191501" cy="1708160"/>
          </a:xfrm>
          <a:prstGeom prst="rect">
            <a:avLst/>
          </a:prstGeom>
        </p:spPr>
        <p:txBody>
          <a:bodyPr wrap="square">
            <a:spAutoFit/>
          </a:bodyPr>
          <a:lstStyle/>
          <a:p>
            <a:pPr algn="just">
              <a:lnSpc>
                <a:spcPct val="125000"/>
              </a:lnSpc>
              <a:spcAft>
                <a:spcPts val="0"/>
              </a:spcAft>
            </a:pPr>
            <a:r>
              <a:rPr lang="en-US" altLang="zh-CN" sz="2000" kern="100" dirty="0">
                <a:latin typeface="宋体" panose="02010600030101010101" pitchFamily="2" charset="-122"/>
              </a:rPr>
              <a:t>(1)</a:t>
            </a:r>
            <a:r>
              <a:rPr lang="zh-CN" altLang="zh-CN" sz="2000" kern="100" dirty="0">
                <a:latin typeface="Times New Roman" panose="02020603050405020304" pitchFamily="18" charset="0"/>
              </a:rPr>
              <a:t>数学功底不够，有些算法方面的理解不是很到位</a:t>
            </a:r>
            <a:r>
              <a:rPr lang="zh-CN" altLang="zh-CN" sz="2000" kern="100" dirty="0" smtClean="0">
                <a:latin typeface="Times New Roman" panose="02020603050405020304" pitchFamily="18" charset="0"/>
              </a:rPr>
              <a:t>；</a:t>
            </a:r>
            <a:endParaRPr lang="zh-CN" altLang="zh-CN" sz="2000" kern="100" dirty="0">
              <a:latin typeface="Times New Roman" panose="02020603050405020304" pitchFamily="18" charset="0"/>
            </a:endParaRPr>
          </a:p>
          <a:p>
            <a:pPr algn="just">
              <a:lnSpc>
                <a:spcPct val="125000"/>
              </a:lnSpc>
              <a:spcAft>
                <a:spcPts val="0"/>
              </a:spcAft>
            </a:pPr>
            <a:r>
              <a:rPr lang="en-US" altLang="zh-CN" sz="2000" kern="100" dirty="0">
                <a:latin typeface="宋体" panose="02010600030101010101" pitchFamily="2" charset="-122"/>
              </a:rPr>
              <a:t>(2)</a:t>
            </a:r>
            <a:r>
              <a:rPr lang="zh-CN" altLang="zh-CN" sz="2000" kern="100" dirty="0">
                <a:latin typeface="Times New Roman" panose="02020603050405020304" pitchFamily="18" charset="0"/>
              </a:rPr>
              <a:t>算法精度不是很高，急需将提高算法的精度</a:t>
            </a:r>
            <a:r>
              <a:rPr lang="zh-CN" altLang="zh-CN" sz="2000" kern="100" dirty="0" smtClean="0">
                <a:latin typeface="Times New Roman" panose="02020603050405020304" pitchFamily="18" charset="0"/>
              </a:rPr>
              <a:t>；</a:t>
            </a:r>
            <a:endParaRPr lang="zh-CN" altLang="zh-CN" sz="2000" kern="100" dirty="0">
              <a:latin typeface="Times New Roman" panose="02020603050405020304" pitchFamily="18" charset="0"/>
            </a:endParaRPr>
          </a:p>
          <a:p>
            <a:pPr algn="just">
              <a:lnSpc>
                <a:spcPct val="125000"/>
              </a:lnSpc>
              <a:spcAft>
                <a:spcPts val="0"/>
              </a:spcAft>
            </a:pPr>
            <a:r>
              <a:rPr lang="en-US" altLang="zh-CN" sz="2000" kern="100" dirty="0">
                <a:latin typeface="宋体" panose="02010600030101010101" pitchFamily="2" charset="-122"/>
              </a:rPr>
              <a:t>(3)</a:t>
            </a:r>
            <a:r>
              <a:rPr lang="zh-CN" altLang="zh-CN" sz="2000" kern="100" dirty="0">
                <a:latin typeface="Times New Roman" panose="02020603050405020304" pitchFamily="18" charset="0"/>
              </a:rPr>
              <a:t>现在写的程序都是基于</a:t>
            </a:r>
            <a:r>
              <a:rPr lang="en-US" altLang="zh-CN" sz="2000" kern="100" dirty="0" err="1">
                <a:latin typeface="Times New Roman" panose="02020603050405020304" pitchFamily="18" charset="0"/>
              </a:rPr>
              <a:t>CmakeList</a:t>
            </a:r>
            <a:r>
              <a:rPr lang="zh-CN" altLang="zh-CN" sz="2000" kern="100" dirty="0">
                <a:latin typeface="Times New Roman" panose="02020603050405020304" pitchFamily="18" charset="0"/>
              </a:rPr>
              <a:t>写的，后期可能还需要移植到</a:t>
            </a:r>
            <a:r>
              <a:rPr lang="en-US" altLang="zh-CN" sz="2000" kern="100" dirty="0">
                <a:latin typeface="Times New Roman" panose="02020603050405020304" pitchFamily="18" charset="0"/>
              </a:rPr>
              <a:t>QT</a:t>
            </a:r>
            <a:r>
              <a:rPr lang="zh-CN" altLang="zh-CN" sz="2000" kern="100" dirty="0">
                <a:latin typeface="Times New Roman" panose="02020603050405020304" pitchFamily="18" charset="0"/>
              </a:rPr>
              <a:t>界面中，这个过程中可能会遇到一些问题和麻烦</a:t>
            </a:r>
            <a:r>
              <a:rPr lang="zh-CN" altLang="zh-CN" sz="2400" kern="100" dirty="0">
                <a:latin typeface="Times New Roman" panose="02020603050405020304" pitchFamily="18" charset="0"/>
              </a:rPr>
              <a:t>。</a:t>
            </a:r>
          </a:p>
        </p:txBody>
      </p:sp>
      <p:sp>
        <p:nvSpPr>
          <p:cNvPr id="4" name="文本框 3"/>
          <p:cNvSpPr txBox="1"/>
          <p:nvPr/>
        </p:nvSpPr>
        <p:spPr>
          <a:xfrm>
            <a:off x="190499" y="1392461"/>
            <a:ext cx="3095626" cy="461665"/>
          </a:xfrm>
          <a:prstGeom prst="rect">
            <a:avLst/>
          </a:prstGeom>
          <a:noFill/>
        </p:spPr>
        <p:txBody>
          <a:bodyPr wrap="square" rtlCol="0">
            <a:spAutoFit/>
          </a:bodyPr>
          <a:lstStyle/>
          <a:p>
            <a:r>
              <a:rPr lang="zh-CN" altLang="en-US" sz="2400" dirty="0" smtClean="0"/>
              <a:t>存在的问题与困难：</a:t>
            </a:r>
            <a:endParaRPr lang="zh-CN" altLang="en-US" sz="2400" dirty="0"/>
          </a:p>
        </p:txBody>
      </p:sp>
      <p:sp>
        <p:nvSpPr>
          <p:cNvPr id="13" name="文本框 12"/>
          <p:cNvSpPr txBox="1"/>
          <p:nvPr/>
        </p:nvSpPr>
        <p:spPr>
          <a:xfrm>
            <a:off x="190498" y="4281488"/>
            <a:ext cx="3095626" cy="461665"/>
          </a:xfrm>
          <a:prstGeom prst="rect">
            <a:avLst/>
          </a:prstGeom>
          <a:noFill/>
        </p:spPr>
        <p:txBody>
          <a:bodyPr wrap="square" rtlCol="0">
            <a:spAutoFit/>
          </a:bodyPr>
          <a:lstStyle/>
          <a:p>
            <a:r>
              <a:rPr lang="zh-CN" altLang="en-US" sz="2400" dirty="0" smtClean="0"/>
              <a:t>解决方案：</a:t>
            </a:r>
            <a:endParaRPr lang="zh-CN" altLang="en-US" sz="2400" dirty="0"/>
          </a:p>
        </p:txBody>
      </p:sp>
      <p:sp>
        <p:nvSpPr>
          <p:cNvPr id="5" name="矩形 4"/>
          <p:cNvSpPr/>
          <p:nvPr/>
        </p:nvSpPr>
        <p:spPr>
          <a:xfrm>
            <a:off x="666749" y="4596567"/>
            <a:ext cx="7962901" cy="1418915"/>
          </a:xfrm>
          <a:prstGeom prst="rect">
            <a:avLst/>
          </a:prstGeom>
        </p:spPr>
        <p:txBody>
          <a:bodyPr wrap="square">
            <a:spAutoFit/>
          </a:bodyPr>
          <a:lstStyle/>
          <a:p>
            <a:pPr algn="just">
              <a:lnSpc>
                <a:spcPct val="150000"/>
              </a:lnSpc>
              <a:spcAft>
                <a:spcPts val="0"/>
              </a:spcAft>
            </a:pPr>
            <a:r>
              <a:rPr lang="en-US" altLang="zh-CN" sz="2000" kern="100" dirty="0">
                <a:latin typeface="Times New Roman" panose="02020603050405020304" pitchFamily="18" charset="0"/>
              </a:rPr>
              <a:t>(1)</a:t>
            </a:r>
            <a:r>
              <a:rPr lang="zh-CN" altLang="zh-CN" sz="2000" kern="100" dirty="0">
                <a:latin typeface="Times New Roman" panose="02020603050405020304" pitchFamily="18" charset="0"/>
              </a:rPr>
              <a:t>认真学习一下算法所需数学知识，实在解决不了去咨询专业老师；</a:t>
            </a:r>
          </a:p>
          <a:p>
            <a:pPr algn="just">
              <a:lnSpc>
                <a:spcPct val="150000"/>
              </a:lnSpc>
              <a:spcAft>
                <a:spcPts val="0"/>
              </a:spcAft>
            </a:pPr>
            <a:r>
              <a:rPr lang="en-US" altLang="zh-CN" sz="2000" kern="100" dirty="0">
                <a:latin typeface="Times New Roman" panose="02020603050405020304" pitchFamily="18" charset="0"/>
              </a:rPr>
              <a:t>(2)</a:t>
            </a:r>
            <a:r>
              <a:rPr lang="zh-CN" altLang="zh-CN" sz="2000" kern="100" dirty="0">
                <a:latin typeface="Times New Roman" panose="02020603050405020304" pitchFamily="18" charset="0"/>
              </a:rPr>
              <a:t>多查阅一些其他算法和现在最新的算法，提高整个工程的精度；</a:t>
            </a:r>
          </a:p>
          <a:p>
            <a:pPr algn="just">
              <a:lnSpc>
                <a:spcPct val="150000"/>
              </a:lnSpc>
              <a:spcAft>
                <a:spcPts val="0"/>
              </a:spcAft>
            </a:pPr>
            <a:r>
              <a:rPr lang="en-US" altLang="zh-CN" sz="2000" kern="100" dirty="0">
                <a:latin typeface="Times New Roman" panose="02020603050405020304" pitchFamily="18" charset="0"/>
              </a:rPr>
              <a:t>(3)</a:t>
            </a:r>
            <a:r>
              <a:rPr lang="zh-CN" altLang="zh-CN" sz="2000" kern="100" dirty="0">
                <a:latin typeface="Times New Roman" panose="02020603050405020304" pitchFamily="18" charset="0"/>
              </a:rPr>
              <a:t>学习一下程序移植方面的知识，在实践中解决程序的</a:t>
            </a:r>
            <a:r>
              <a:rPr lang="en-US" altLang="zh-CN" sz="2000" kern="100" dirty="0">
                <a:latin typeface="Times New Roman" panose="02020603050405020304" pitchFamily="18" charset="0"/>
              </a:rPr>
              <a:t>bug</a:t>
            </a:r>
            <a:r>
              <a:rPr lang="zh-CN" altLang="zh-CN" sz="2000" kern="100" dirty="0">
                <a:latin typeface="Times New Roman" panose="02020603050405020304" pitchFamily="18" charset="0"/>
              </a:rPr>
              <a:t>。</a:t>
            </a:r>
          </a:p>
        </p:txBody>
      </p:sp>
      <p:sp>
        <p:nvSpPr>
          <p:cNvPr id="15" name="TextBox 27"/>
          <p:cNvSpPr txBox="1"/>
          <p:nvPr/>
        </p:nvSpPr>
        <p:spPr>
          <a:xfrm>
            <a:off x="5563454" y="-36551"/>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6" name="直接连接符 15"/>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561059" y="-32185"/>
            <a:ext cx="158118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8"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27"/>
          <p:cNvSpPr txBox="1"/>
          <p:nvPr/>
        </p:nvSpPr>
        <p:spPr>
          <a:xfrm>
            <a:off x="3277320" y="-29550"/>
            <a:ext cx="204299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2" name="直接连接符 21"/>
          <p:cNvCxnSpPr/>
          <p:nvPr/>
        </p:nvCxnSpPr>
        <p:spPr>
          <a:xfrm>
            <a:off x="3248025" y="28575"/>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15456" y="14653"/>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62116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857" y="2420962"/>
            <a:ext cx="7252306" cy="2215991"/>
          </a:xfrm>
          <a:prstGeom prst="rect">
            <a:avLst/>
          </a:prstGeom>
          <a:noFill/>
        </p:spPr>
        <p:txBody>
          <a:bodyPr wrap="none" rtlCol="0">
            <a:spAutoFit/>
          </a:bodyPr>
          <a:lstStyle/>
          <a:p>
            <a:r>
              <a:rPr lang="en-US" altLang="zh-CN" sz="13800" b="1" dirty="0" smtClean="0">
                <a:solidFill>
                  <a:srgbClr val="404040"/>
                </a:solidFill>
                <a:latin typeface="Aharoni" panose="02010803020104030203" pitchFamily="2" charset="-79"/>
                <a:ea typeface="微软雅黑" panose="020B0503020204020204" pitchFamily="34" charset="-122"/>
                <a:cs typeface="Aharoni" panose="02010803020104030203" pitchFamily="2" charset="-79"/>
              </a:rPr>
              <a:t>THANKS</a:t>
            </a:r>
            <a:endParaRPr lang="zh-CN" altLang="en-US" sz="13800" b="1" dirty="0">
              <a:solidFill>
                <a:srgbClr val="404040"/>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3" name="文本框 2"/>
          <p:cNvSpPr txBox="1"/>
          <p:nvPr/>
        </p:nvSpPr>
        <p:spPr>
          <a:xfrm>
            <a:off x="2869175" y="1834634"/>
            <a:ext cx="2954655" cy="646331"/>
          </a:xfrm>
          <a:prstGeom prst="rect">
            <a:avLst/>
          </a:prstGeom>
          <a:noFill/>
        </p:spPr>
        <p:txBody>
          <a:bodyPr wrap="none" rtlCol="0">
            <a:spAutoFit/>
          </a:bodyPr>
          <a:lstStyle/>
          <a:p>
            <a:r>
              <a:rPr lang="zh-CN" altLang="en-US" sz="3600" b="1" dirty="0" smtClean="0">
                <a:solidFill>
                  <a:schemeClr val="bg2">
                    <a:lumMod val="50000"/>
                  </a:schemeClr>
                </a:solidFill>
                <a:latin typeface="Aharoni" panose="02010803020104030203" pitchFamily="2" charset="-79"/>
                <a:ea typeface="微软雅黑" panose="020B0503020204020204" pitchFamily="34" charset="-122"/>
                <a:cs typeface="Aharoni" panose="02010803020104030203" pitchFamily="2" charset="-79"/>
              </a:rPr>
              <a:t>欢迎批评指正</a:t>
            </a:r>
            <a:endParaRPr lang="zh-CN" altLang="en-US" sz="3600" b="1" dirty="0">
              <a:solidFill>
                <a:schemeClr val="bg2">
                  <a:lumMod val="50000"/>
                </a:schemeClr>
              </a:solidFill>
              <a:latin typeface="Aharoni" panose="02010803020104030203" pitchFamily="2" charset="-79"/>
              <a:ea typeface="微软雅黑" panose="020B0503020204020204" pitchFamily="34" charset="-122"/>
              <a:cs typeface="Aharoni" panose="02010803020104030203" pitchFamily="2" charset="-79"/>
            </a:endParaRPr>
          </a:p>
        </p:txBody>
      </p:sp>
      <p:grpSp>
        <p:nvGrpSpPr>
          <p:cNvPr id="4" name="Group 4"/>
          <p:cNvGrpSpPr>
            <a:grpSpLocks noChangeAspect="1"/>
          </p:cNvGrpSpPr>
          <p:nvPr/>
        </p:nvGrpSpPr>
        <p:grpSpPr bwMode="auto">
          <a:xfrm>
            <a:off x="7351833" y="1985538"/>
            <a:ext cx="425187" cy="859008"/>
            <a:chOff x="575" y="12"/>
            <a:chExt cx="394" cy="796"/>
          </a:xfrm>
          <a:solidFill>
            <a:srgbClr val="404040"/>
          </a:solidFill>
        </p:grpSpPr>
        <p:sp>
          <p:nvSpPr>
            <p:cNvPr id="5" name="Freeform 5"/>
            <p:cNvSpPr>
              <a:spLocks/>
            </p:cNvSpPr>
            <p:nvPr/>
          </p:nvSpPr>
          <p:spPr bwMode="auto">
            <a:xfrm>
              <a:off x="575" y="143"/>
              <a:ext cx="394" cy="665"/>
            </a:xfrm>
            <a:custGeom>
              <a:avLst/>
              <a:gdLst>
                <a:gd name="T0" fmla="*/ 116 w 166"/>
                <a:gd name="T1" fmla="*/ 71 h 279"/>
                <a:gd name="T2" fmla="*/ 147 w 166"/>
                <a:gd name="T3" fmla="*/ 124 h 279"/>
                <a:gd name="T4" fmla="*/ 161 w 166"/>
                <a:gd name="T5" fmla="*/ 118 h 279"/>
                <a:gd name="T6" fmla="*/ 119 w 166"/>
                <a:gd name="T7" fmla="*/ 24 h 279"/>
                <a:gd name="T8" fmla="*/ 81 w 166"/>
                <a:gd name="T9" fmla="*/ 4 h 279"/>
                <a:gd name="T10" fmla="*/ 53 w 166"/>
                <a:gd name="T11" fmla="*/ 19 h 279"/>
                <a:gd name="T12" fmla="*/ 44 w 166"/>
                <a:gd name="T13" fmla="*/ 63 h 279"/>
                <a:gd name="T14" fmla="*/ 44 w 166"/>
                <a:gd name="T15" fmla="*/ 67 h 279"/>
                <a:gd name="T16" fmla="*/ 0 w 166"/>
                <a:gd name="T17" fmla="*/ 120 h 279"/>
                <a:gd name="T18" fmla="*/ 11 w 166"/>
                <a:gd name="T19" fmla="*/ 129 h 279"/>
                <a:gd name="T20" fmla="*/ 44 w 166"/>
                <a:gd name="T21" fmla="*/ 99 h 279"/>
                <a:gd name="T22" fmla="*/ 44 w 166"/>
                <a:gd name="T23" fmla="*/ 136 h 279"/>
                <a:gd name="T24" fmla="*/ 24 w 166"/>
                <a:gd name="T25" fmla="*/ 279 h 279"/>
                <a:gd name="T26" fmla="*/ 40 w 166"/>
                <a:gd name="T27" fmla="*/ 279 h 279"/>
                <a:gd name="T28" fmla="*/ 59 w 166"/>
                <a:gd name="T29" fmla="*/ 227 h 279"/>
                <a:gd name="T30" fmla="*/ 78 w 166"/>
                <a:gd name="T31" fmla="*/ 179 h 279"/>
                <a:gd name="T32" fmla="*/ 103 w 166"/>
                <a:gd name="T33" fmla="*/ 227 h 279"/>
                <a:gd name="T34" fmla="*/ 153 w 166"/>
                <a:gd name="T35" fmla="*/ 276 h 279"/>
                <a:gd name="T36" fmla="*/ 166 w 166"/>
                <a:gd name="T37" fmla="*/ 263 h 279"/>
                <a:gd name="T38" fmla="*/ 126 w 166"/>
                <a:gd name="T39" fmla="*/ 211 h 279"/>
                <a:gd name="T40" fmla="*/ 117 w 166"/>
                <a:gd name="T41" fmla="*/ 133 h 279"/>
                <a:gd name="T42" fmla="*/ 116 w 166"/>
                <a:gd name="T43" fmla="*/ 7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279">
                  <a:moveTo>
                    <a:pt x="116" y="71"/>
                  </a:moveTo>
                  <a:cubicBezTo>
                    <a:pt x="147" y="124"/>
                    <a:pt x="147" y="124"/>
                    <a:pt x="147" y="124"/>
                  </a:cubicBezTo>
                  <a:cubicBezTo>
                    <a:pt x="161" y="118"/>
                    <a:pt x="161" y="118"/>
                    <a:pt x="161" y="118"/>
                  </a:cubicBezTo>
                  <a:cubicBezTo>
                    <a:pt x="161" y="118"/>
                    <a:pt x="135" y="52"/>
                    <a:pt x="119" y="24"/>
                  </a:cubicBezTo>
                  <a:cubicBezTo>
                    <a:pt x="106" y="0"/>
                    <a:pt x="81" y="4"/>
                    <a:pt x="81" y="4"/>
                  </a:cubicBezTo>
                  <a:cubicBezTo>
                    <a:pt x="81" y="4"/>
                    <a:pt x="63" y="4"/>
                    <a:pt x="53" y="19"/>
                  </a:cubicBezTo>
                  <a:cubicBezTo>
                    <a:pt x="48" y="27"/>
                    <a:pt x="44" y="40"/>
                    <a:pt x="44" y="63"/>
                  </a:cubicBezTo>
                  <a:cubicBezTo>
                    <a:pt x="44" y="67"/>
                    <a:pt x="44" y="67"/>
                    <a:pt x="44" y="67"/>
                  </a:cubicBezTo>
                  <a:cubicBezTo>
                    <a:pt x="0" y="120"/>
                    <a:pt x="0" y="120"/>
                    <a:pt x="0" y="120"/>
                  </a:cubicBezTo>
                  <a:cubicBezTo>
                    <a:pt x="11" y="129"/>
                    <a:pt x="11" y="129"/>
                    <a:pt x="11" y="129"/>
                  </a:cubicBezTo>
                  <a:cubicBezTo>
                    <a:pt x="44" y="99"/>
                    <a:pt x="44" y="99"/>
                    <a:pt x="44" y="99"/>
                  </a:cubicBezTo>
                  <a:cubicBezTo>
                    <a:pt x="44" y="136"/>
                    <a:pt x="44" y="136"/>
                    <a:pt x="44" y="136"/>
                  </a:cubicBezTo>
                  <a:cubicBezTo>
                    <a:pt x="24" y="279"/>
                    <a:pt x="24" y="279"/>
                    <a:pt x="24" y="279"/>
                  </a:cubicBezTo>
                  <a:cubicBezTo>
                    <a:pt x="40" y="279"/>
                    <a:pt x="40" y="279"/>
                    <a:pt x="40" y="279"/>
                  </a:cubicBezTo>
                  <a:cubicBezTo>
                    <a:pt x="59" y="227"/>
                    <a:pt x="59" y="227"/>
                    <a:pt x="59" y="227"/>
                  </a:cubicBezTo>
                  <a:cubicBezTo>
                    <a:pt x="78" y="179"/>
                    <a:pt x="78" y="179"/>
                    <a:pt x="78" y="179"/>
                  </a:cubicBezTo>
                  <a:cubicBezTo>
                    <a:pt x="103" y="227"/>
                    <a:pt x="103" y="227"/>
                    <a:pt x="103" y="227"/>
                  </a:cubicBezTo>
                  <a:cubicBezTo>
                    <a:pt x="153" y="276"/>
                    <a:pt x="153" y="276"/>
                    <a:pt x="153" y="276"/>
                  </a:cubicBezTo>
                  <a:cubicBezTo>
                    <a:pt x="166" y="263"/>
                    <a:pt x="166" y="263"/>
                    <a:pt x="166" y="263"/>
                  </a:cubicBezTo>
                  <a:cubicBezTo>
                    <a:pt x="126" y="211"/>
                    <a:pt x="126" y="211"/>
                    <a:pt x="126" y="211"/>
                  </a:cubicBezTo>
                  <a:cubicBezTo>
                    <a:pt x="117" y="133"/>
                    <a:pt x="117" y="133"/>
                    <a:pt x="117" y="133"/>
                  </a:cubicBezTo>
                  <a:cubicBezTo>
                    <a:pt x="116" y="71"/>
                    <a:pt x="116" y="71"/>
                    <a:pt x="116"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6"/>
            <p:cNvSpPr>
              <a:spLocks noChangeArrowheads="1"/>
            </p:cNvSpPr>
            <p:nvPr/>
          </p:nvSpPr>
          <p:spPr bwMode="auto">
            <a:xfrm>
              <a:off x="752" y="12"/>
              <a:ext cx="121" cy="1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 name="直接连接符 6"/>
          <p:cNvCxnSpPr/>
          <p:nvPr/>
        </p:nvCxnSpPr>
        <p:spPr>
          <a:xfrm>
            <a:off x="644769" y="4201579"/>
            <a:ext cx="7702062" cy="7006"/>
          </a:xfrm>
          <a:prstGeom prst="line">
            <a:avLst/>
          </a:prstGeom>
          <a:ln w="19050"/>
        </p:spPr>
        <p:style>
          <a:lnRef idx="1">
            <a:schemeClr val="accent4"/>
          </a:lnRef>
          <a:fillRef idx="0">
            <a:schemeClr val="accent4"/>
          </a:fillRef>
          <a:effectRef idx="0">
            <a:schemeClr val="accent4"/>
          </a:effectRef>
          <a:fontRef idx="minor">
            <a:schemeClr val="tx1"/>
          </a:fontRef>
        </p:style>
      </p:cxnSp>
      <p:grpSp>
        <p:nvGrpSpPr>
          <p:cNvPr id="8" name="Group 4"/>
          <p:cNvGrpSpPr>
            <a:grpSpLocks noChangeAspect="1"/>
          </p:cNvGrpSpPr>
          <p:nvPr/>
        </p:nvGrpSpPr>
        <p:grpSpPr bwMode="auto">
          <a:xfrm>
            <a:off x="948867" y="1955949"/>
            <a:ext cx="674397" cy="888596"/>
            <a:chOff x="747" y="939"/>
            <a:chExt cx="1124" cy="1481"/>
          </a:xfrm>
          <a:solidFill>
            <a:srgbClr val="FFC000"/>
          </a:solidFill>
        </p:grpSpPr>
        <p:sp>
          <p:nvSpPr>
            <p:cNvPr id="9" name="Freeform 5"/>
            <p:cNvSpPr>
              <a:spLocks/>
            </p:cNvSpPr>
            <p:nvPr/>
          </p:nvSpPr>
          <p:spPr bwMode="auto">
            <a:xfrm>
              <a:off x="1117" y="939"/>
              <a:ext cx="300" cy="299"/>
            </a:xfrm>
            <a:custGeom>
              <a:avLst/>
              <a:gdLst>
                <a:gd name="T0" fmla="*/ 18 w 43"/>
                <a:gd name="T1" fmla="*/ 3 h 43"/>
                <a:gd name="T2" fmla="*/ 40 w 43"/>
                <a:gd name="T3" fmla="*/ 23 h 43"/>
                <a:gd name="T4" fmla="*/ 8 w 43"/>
                <a:gd name="T5" fmla="*/ 31 h 43"/>
                <a:gd name="T6" fmla="*/ 18 w 43"/>
                <a:gd name="T7" fmla="*/ 3 h 43"/>
              </a:gdLst>
              <a:ahLst/>
              <a:cxnLst>
                <a:cxn ang="0">
                  <a:pos x="T0" y="T1"/>
                </a:cxn>
                <a:cxn ang="0">
                  <a:pos x="T2" y="T3"/>
                </a:cxn>
                <a:cxn ang="0">
                  <a:pos x="T4" y="T5"/>
                </a:cxn>
                <a:cxn ang="0">
                  <a:pos x="T6" y="T7"/>
                </a:cxn>
              </a:cxnLst>
              <a:rect l="0" t="0" r="r" b="b"/>
              <a:pathLst>
                <a:path w="43" h="43">
                  <a:moveTo>
                    <a:pt x="18" y="3"/>
                  </a:moveTo>
                  <a:cubicBezTo>
                    <a:pt x="30" y="0"/>
                    <a:pt x="43" y="11"/>
                    <a:pt x="40" y="23"/>
                  </a:cubicBezTo>
                  <a:cubicBezTo>
                    <a:pt x="39" y="39"/>
                    <a:pt x="16" y="43"/>
                    <a:pt x="8" y="31"/>
                  </a:cubicBezTo>
                  <a:cubicBezTo>
                    <a:pt x="0" y="22"/>
                    <a:pt x="6" y="5"/>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747" y="995"/>
              <a:ext cx="1124" cy="1425"/>
            </a:xfrm>
            <a:custGeom>
              <a:avLst/>
              <a:gdLst>
                <a:gd name="T0" fmla="*/ 125 w 161"/>
                <a:gd name="T1" fmla="*/ 22 h 205"/>
                <a:gd name="T2" fmla="*/ 145 w 161"/>
                <a:gd name="T3" fmla="*/ 1 h 205"/>
                <a:gd name="T4" fmla="*/ 158 w 161"/>
                <a:gd name="T5" fmla="*/ 5 h 205"/>
                <a:gd name="T6" fmla="*/ 152 w 161"/>
                <a:gd name="T7" fmla="*/ 20 h 205"/>
                <a:gd name="T8" fmla="*/ 132 w 161"/>
                <a:gd name="T9" fmla="*/ 40 h 205"/>
                <a:gd name="T10" fmla="*/ 99 w 161"/>
                <a:gd name="T11" fmla="*/ 53 h 205"/>
                <a:gd name="T12" fmla="*/ 99 w 161"/>
                <a:gd name="T13" fmla="*/ 116 h 205"/>
                <a:gd name="T14" fmla="*/ 131 w 161"/>
                <a:gd name="T15" fmla="*/ 188 h 205"/>
                <a:gd name="T16" fmla="*/ 117 w 161"/>
                <a:gd name="T17" fmla="*/ 201 h 205"/>
                <a:gd name="T18" fmla="*/ 108 w 161"/>
                <a:gd name="T19" fmla="*/ 189 h 205"/>
                <a:gd name="T20" fmla="*/ 77 w 161"/>
                <a:gd name="T21" fmla="*/ 121 h 205"/>
                <a:gd name="T22" fmla="*/ 73 w 161"/>
                <a:gd name="T23" fmla="*/ 121 h 205"/>
                <a:gd name="T24" fmla="*/ 40 w 161"/>
                <a:gd name="T25" fmla="*/ 191 h 205"/>
                <a:gd name="T26" fmla="*/ 30 w 161"/>
                <a:gd name="T27" fmla="*/ 202 h 205"/>
                <a:gd name="T28" fmla="*/ 18 w 161"/>
                <a:gd name="T29" fmla="*/ 189 h 205"/>
                <a:gd name="T30" fmla="*/ 52 w 161"/>
                <a:gd name="T31" fmla="*/ 118 h 205"/>
                <a:gd name="T32" fmla="*/ 52 w 161"/>
                <a:gd name="T33" fmla="*/ 57 h 205"/>
                <a:gd name="T34" fmla="*/ 18 w 161"/>
                <a:gd name="T35" fmla="*/ 96 h 205"/>
                <a:gd name="T36" fmla="*/ 5 w 161"/>
                <a:gd name="T37" fmla="*/ 95 h 205"/>
                <a:gd name="T38" fmla="*/ 7 w 161"/>
                <a:gd name="T39" fmla="*/ 82 h 205"/>
                <a:gd name="T40" fmla="*/ 41 w 161"/>
                <a:gd name="T41" fmla="*/ 41 h 205"/>
                <a:gd name="T42" fmla="*/ 53 w 161"/>
                <a:gd name="T43" fmla="*/ 34 h 205"/>
                <a:gd name="T44" fmla="*/ 94 w 161"/>
                <a:gd name="T45" fmla="*/ 34 h 205"/>
                <a:gd name="T46" fmla="*/ 112 w 161"/>
                <a:gd name="T47" fmla="*/ 29 h 205"/>
                <a:gd name="T48" fmla="*/ 125 w 161"/>
                <a:gd name="T49" fmla="*/ 2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205">
                  <a:moveTo>
                    <a:pt x="125" y="22"/>
                  </a:moveTo>
                  <a:cubicBezTo>
                    <a:pt x="132" y="15"/>
                    <a:pt x="138" y="7"/>
                    <a:pt x="145" y="1"/>
                  </a:cubicBezTo>
                  <a:cubicBezTo>
                    <a:pt x="150" y="1"/>
                    <a:pt x="155" y="0"/>
                    <a:pt x="158" y="5"/>
                  </a:cubicBezTo>
                  <a:cubicBezTo>
                    <a:pt x="161" y="11"/>
                    <a:pt x="155" y="16"/>
                    <a:pt x="152" y="20"/>
                  </a:cubicBezTo>
                  <a:cubicBezTo>
                    <a:pt x="145" y="26"/>
                    <a:pt x="139" y="34"/>
                    <a:pt x="132" y="40"/>
                  </a:cubicBezTo>
                  <a:cubicBezTo>
                    <a:pt x="121" y="46"/>
                    <a:pt x="110" y="49"/>
                    <a:pt x="99" y="53"/>
                  </a:cubicBezTo>
                  <a:cubicBezTo>
                    <a:pt x="99" y="74"/>
                    <a:pt x="98" y="95"/>
                    <a:pt x="99" y="116"/>
                  </a:cubicBezTo>
                  <a:cubicBezTo>
                    <a:pt x="109" y="141"/>
                    <a:pt x="121" y="164"/>
                    <a:pt x="131" y="188"/>
                  </a:cubicBezTo>
                  <a:cubicBezTo>
                    <a:pt x="135" y="197"/>
                    <a:pt x="124" y="205"/>
                    <a:pt x="117" y="201"/>
                  </a:cubicBezTo>
                  <a:cubicBezTo>
                    <a:pt x="112" y="198"/>
                    <a:pt x="110" y="193"/>
                    <a:pt x="108" y="189"/>
                  </a:cubicBezTo>
                  <a:cubicBezTo>
                    <a:pt x="98" y="166"/>
                    <a:pt x="87" y="144"/>
                    <a:pt x="77" y="121"/>
                  </a:cubicBezTo>
                  <a:cubicBezTo>
                    <a:pt x="76" y="121"/>
                    <a:pt x="74" y="121"/>
                    <a:pt x="73" y="121"/>
                  </a:cubicBezTo>
                  <a:cubicBezTo>
                    <a:pt x="62" y="145"/>
                    <a:pt x="51" y="168"/>
                    <a:pt x="40" y="191"/>
                  </a:cubicBezTo>
                  <a:cubicBezTo>
                    <a:pt x="38" y="195"/>
                    <a:pt x="35" y="200"/>
                    <a:pt x="30" y="202"/>
                  </a:cubicBezTo>
                  <a:cubicBezTo>
                    <a:pt x="24" y="203"/>
                    <a:pt x="15" y="197"/>
                    <a:pt x="18" y="189"/>
                  </a:cubicBezTo>
                  <a:cubicBezTo>
                    <a:pt x="29" y="165"/>
                    <a:pt x="41" y="142"/>
                    <a:pt x="52" y="118"/>
                  </a:cubicBezTo>
                  <a:cubicBezTo>
                    <a:pt x="52" y="97"/>
                    <a:pt x="52" y="77"/>
                    <a:pt x="52" y="57"/>
                  </a:cubicBezTo>
                  <a:cubicBezTo>
                    <a:pt x="40" y="69"/>
                    <a:pt x="30" y="83"/>
                    <a:pt x="18" y="96"/>
                  </a:cubicBezTo>
                  <a:cubicBezTo>
                    <a:pt x="15" y="100"/>
                    <a:pt x="8" y="100"/>
                    <a:pt x="5" y="95"/>
                  </a:cubicBezTo>
                  <a:cubicBezTo>
                    <a:pt x="0" y="91"/>
                    <a:pt x="4" y="85"/>
                    <a:pt x="7" y="82"/>
                  </a:cubicBezTo>
                  <a:cubicBezTo>
                    <a:pt x="18" y="68"/>
                    <a:pt x="30" y="55"/>
                    <a:pt x="41" y="41"/>
                  </a:cubicBezTo>
                  <a:cubicBezTo>
                    <a:pt x="44" y="38"/>
                    <a:pt x="48" y="34"/>
                    <a:pt x="53" y="34"/>
                  </a:cubicBezTo>
                  <a:cubicBezTo>
                    <a:pt x="66" y="34"/>
                    <a:pt x="80" y="34"/>
                    <a:pt x="94" y="34"/>
                  </a:cubicBezTo>
                  <a:cubicBezTo>
                    <a:pt x="100" y="34"/>
                    <a:pt x="106" y="31"/>
                    <a:pt x="112" y="29"/>
                  </a:cubicBezTo>
                  <a:cubicBezTo>
                    <a:pt x="116" y="27"/>
                    <a:pt x="122" y="26"/>
                    <a:pt x="1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rot="7702237">
            <a:off x="7783999" y="1434803"/>
            <a:ext cx="834348" cy="834062"/>
            <a:chOff x="408706" y="597492"/>
            <a:chExt cx="2513151" cy="2512289"/>
          </a:xfrm>
          <a:solidFill>
            <a:schemeClr val="bg1">
              <a:lumMod val="95000"/>
            </a:schemeClr>
          </a:solidFill>
        </p:grpSpPr>
        <p:sp>
          <p:nvSpPr>
            <p:cNvPr id="12" name="等腰三角形 11"/>
            <p:cNvSpPr/>
            <p:nvPr/>
          </p:nvSpPr>
          <p:spPr>
            <a:xfrm rot="7388066">
              <a:off x="2128107" y="2105656"/>
              <a:ext cx="736600" cy="850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4086867">
              <a:off x="408708" y="597490"/>
              <a:ext cx="2512289" cy="25122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404040"/>
                  </a:solidFill>
                  <a:latin typeface="微软雅黑" panose="020B0503020204020204" pitchFamily="34" charset="-122"/>
                  <a:ea typeface="微软雅黑" panose="020B0503020204020204" pitchFamily="34" charset="-122"/>
                </a:rPr>
                <a:t>!!?</a:t>
              </a:r>
              <a:endParaRPr lang="zh-CN" altLang="en-US" b="1" dirty="0">
                <a:solidFill>
                  <a:srgbClr val="40404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869912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7" name="直接连接符 6"/>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0" name="TextBox 4"/>
          <p:cNvSpPr txBox="1"/>
          <p:nvPr/>
        </p:nvSpPr>
        <p:spPr>
          <a:xfrm>
            <a:off x="1686583" y="-19176"/>
            <a:ext cx="1590737" cy="707886"/>
          </a:xfrm>
          <a:prstGeom prst="rect">
            <a:avLst/>
          </a:prstGeom>
          <a:solidFill>
            <a:srgbClr val="002060"/>
          </a:solidFill>
        </p:spPr>
        <p:txBody>
          <a:bodyPr wrap="square" rtlCol="0">
            <a:spAutoFit/>
          </a:bodyPr>
          <a:lstStyle/>
          <a:p>
            <a:pPr algn="ctr">
              <a:lnSpc>
                <a:spcPct val="125000"/>
              </a:lnSpc>
            </a:pPr>
            <a:r>
              <a:rPr lang="zh-CN" altLang="en-US" sz="1600" spc="100" dirty="0" smtClean="0">
                <a:solidFill>
                  <a:schemeClr val="bg1"/>
                </a:solidFill>
                <a:latin typeface="微软雅黑" panose="020B0503020204020204" pitchFamily="34" charset="-122"/>
                <a:ea typeface="微软雅黑" panose="020B0503020204020204" pitchFamily="34" charset="-122"/>
              </a:rPr>
              <a:t>主要研究内容及工作进度</a:t>
            </a:r>
            <a:endParaRPr lang="en-US" altLang="zh-CN" sz="1600" spc="100" dirty="0" smtClean="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44830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27"/>
          <p:cNvSpPr txBox="1"/>
          <p:nvPr/>
        </p:nvSpPr>
        <p:spPr>
          <a:xfrm>
            <a:off x="3277320" y="-29550"/>
            <a:ext cx="204299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sp>
        <p:nvSpPr>
          <p:cNvPr id="3" name="文本框 2"/>
          <p:cNvSpPr txBox="1"/>
          <p:nvPr/>
        </p:nvSpPr>
        <p:spPr>
          <a:xfrm>
            <a:off x="72666" y="828976"/>
            <a:ext cx="4201064" cy="461665"/>
          </a:xfrm>
          <a:prstGeom prst="rect">
            <a:avLst/>
          </a:prstGeom>
          <a:noFill/>
        </p:spPr>
        <p:txBody>
          <a:bodyPr wrap="square" rtlCol="0">
            <a:spAutoFit/>
          </a:bodyPr>
          <a:lstStyle/>
          <a:p>
            <a:r>
              <a:rPr lang="zh-CN" altLang="en-US" sz="2400" b="1" dirty="0" smtClean="0"/>
              <a:t>一   主要研究内容及工作进度</a:t>
            </a:r>
            <a:endParaRPr lang="zh-CN" altLang="en-US" sz="2400" b="1" dirty="0"/>
          </a:p>
        </p:txBody>
      </p:sp>
      <p:sp>
        <p:nvSpPr>
          <p:cNvPr id="28" name="圆角矩形 27"/>
          <p:cNvSpPr/>
          <p:nvPr/>
        </p:nvSpPr>
        <p:spPr>
          <a:xfrm>
            <a:off x="3537079" y="1476146"/>
            <a:ext cx="2170277" cy="529481"/>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2400" noProof="1" smtClean="0">
                <a:latin typeface="黑体" panose="02010609060101010101" charset="-122"/>
                <a:sym typeface="黑体" panose="02010609060101010101" charset="-122"/>
              </a:rPr>
              <a:t>主要研究内容</a:t>
            </a:r>
            <a:endParaRPr lang="zh-CN" altLang="en-US" sz="2400" noProof="1">
              <a:latin typeface="黑体" panose="02010609060101010101" charset="-122"/>
              <a:sym typeface="黑体" panose="02010609060101010101" charset="-122"/>
            </a:endParaRPr>
          </a:p>
        </p:txBody>
      </p:sp>
      <p:cxnSp>
        <p:nvCxnSpPr>
          <p:cNvPr id="45" name="直接连接符 44"/>
          <p:cNvCxnSpPr/>
          <p:nvPr/>
        </p:nvCxnSpPr>
        <p:spPr>
          <a:xfrm>
            <a:off x="4501448" y="2005627"/>
            <a:ext cx="582" cy="26540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1054849" y="2246948"/>
            <a:ext cx="7093586" cy="3764711"/>
            <a:chOff x="1175619" y="2367704"/>
            <a:chExt cx="7093586" cy="3764711"/>
          </a:xfrm>
        </p:grpSpPr>
        <p:grpSp>
          <p:nvGrpSpPr>
            <p:cNvPr id="91" name="组合 90"/>
            <p:cNvGrpSpPr/>
            <p:nvPr/>
          </p:nvGrpSpPr>
          <p:grpSpPr>
            <a:xfrm>
              <a:off x="1175619" y="2907532"/>
              <a:ext cx="992268" cy="3204715"/>
              <a:chOff x="1175619" y="3143752"/>
              <a:chExt cx="992268" cy="3204715"/>
            </a:xfrm>
          </p:grpSpPr>
          <p:sp>
            <p:nvSpPr>
              <p:cNvPr id="33" name="单圆角矩形 32"/>
              <p:cNvSpPr/>
              <p:nvPr/>
            </p:nvSpPr>
            <p:spPr>
              <a:xfrm>
                <a:off x="1175619" y="3143752"/>
                <a:ext cx="474662" cy="3204715"/>
              </a:xfrm>
              <a:prstGeom prst="round1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sz="2000" b="1" noProof="1" smtClean="0">
                    <a:solidFill>
                      <a:srgbClr val="FF0000"/>
                    </a:solidFill>
                  </a:rPr>
                  <a:t>障碍物三维坐标获取</a:t>
                </a:r>
                <a:endParaRPr lang="zh-CN" altLang="en-US" sz="2000" b="1" noProof="1">
                  <a:solidFill>
                    <a:srgbClr val="FF0000"/>
                  </a:solidFill>
                </a:endParaRPr>
              </a:p>
            </p:txBody>
          </p:sp>
          <p:sp>
            <p:nvSpPr>
              <p:cNvPr id="34" name="单圆角矩形 33"/>
              <p:cNvSpPr/>
              <p:nvPr/>
            </p:nvSpPr>
            <p:spPr>
              <a:xfrm>
                <a:off x="1694812" y="3143753"/>
                <a:ext cx="473075" cy="3204714"/>
              </a:xfrm>
              <a:prstGeom prst="round1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sz="2000" b="1" noProof="1" smtClean="0">
                    <a:solidFill>
                      <a:srgbClr val="FF0000"/>
                    </a:solidFill>
                  </a:rPr>
                  <a:t>及病人头部的三维重建</a:t>
                </a:r>
                <a:endParaRPr lang="zh-CN" altLang="en-US" sz="2000" b="1" noProof="1">
                  <a:solidFill>
                    <a:srgbClr val="FF0000"/>
                  </a:solidFill>
                </a:endParaRPr>
              </a:p>
            </p:txBody>
          </p:sp>
        </p:grpSp>
        <p:sp>
          <p:nvSpPr>
            <p:cNvPr id="65" name="单圆角矩形 64"/>
            <p:cNvSpPr/>
            <p:nvPr/>
          </p:nvSpPr>
          <p:spPr>
            <a:xfrm>
              <a:off x="3301171" y="2927700"/>
              <a:ext cx="473075" cy="3204715"/>
            </a:xfrm>
            <a:prstGeom prst="round1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sz="2000" b="1" noProof="1" smtClean="0">
                  <a:solidFill>
                    <a:srgbClr val="FF0000"/>
                  </a:solidFill>
                </a:rPr>
                <a:t>病人脸部特征点定位</a:t>
              </a:r>
              <a:endParaRPr lang="zh-CN" altLang="en-US" sz="2000" b="1" noProof="1">
                <a:solidFill>
                  <a:srgbClr val="FF0000"/>
                </a:solidFill>
              </a:endParaRPr>
            </a:p>
          </p:txBody>
        </p:sp>
        <p:sp>
          <p:nvSpPr>
            <p:cNvPr id="66" name="单圆角矩形 65"/>
            <p:cNvSpPr/>
            <p:nvPr/>
          </p:nvSpPr>
          <p:spPr>
            <a:xfrm>
              <a:off x="5488696" y="2915217"/>
              <a:ext cx="473075" cy="3204715"/>
            </a:xfrm>
            <a:prstGeom prst="round1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sz="2000" b="1" noProof="1" smtClean="0">
                  <a:solidFill>
                    <a:srgbClr val="FF0000"/>
                  </a:solidFill>
                </a:rPr>
                <a:t>导航系统整体方案设计</a:t>
              </a:r>
              <a:endParaRPr lang="zh-CN" altLang="en-US" sz="2000" b="1" noProof="1">
                <a:solidFill>
                  <a:srgbClr val="FF0000"/>
                </a:solidFill>
              </a:endParaRPr>
            </a:p>
          </p:txBody>
        </p:sp>
        <p:sp>
          <p:nvSpPr>
            <p:cNvPr id="67" name="单圆角矩形 66"/>
            <p:cNvSpPr/>
            <p:nvPr/>
          </p:nvSpPr>
          <p:spPr>
            <a:xfrm>
              <a:off x="7796130" y="2909832"/>
              <a:ext cx="473075" cy="3204715"/>
            </a:xfrm>
            <a:prstGeom prst="round1Rect">
              <a:avLst/>
            </a:prstGeom>
          </p:spPr>
          <p:style>
            <a:lnRef idx="2">
              <a:schemeClr val="accent3"/>
            </a:lnRef>
            <a:fillRef idx="1">
              <a:schemeClr val="lt1"/>
            </a:fillRef>
            <a:effectRef idx="0">
              <a:schemeClr val="accent3"/>
            </a:effectRef>
            <a:fontRef idx="minor">
              <a:schemeClr val="dk1"/>
            </a:fontRef>
          </p:style>
          <p:txBody>
            <a:bodyPr anchor="ctr"/>
            <a:lstStyle/>
            <a:p>
              <a:pPr algn="ctr"/>
              <a:r>
                <a:rPr lang="zh-CN" altLang="en-US" b="1" noProof="1" smtClean="0">
                  <a:solidFill>
                    <a:srgbClr val="FF0000"/>
                  </a:solidFill>
                </a:rPr>
                <a:t>导航系统和机械臂联合实验</a:t>
              </a:r>
              <a:endParaRPr lang="zh-CN" altLang="en-US" b="1" noProof="1">
                <a:solidFill>
                  <a:srgbClr val="FF0000"/>
                </a:solidFill>
              </a:endParaRPr>
            </a:p>
          </p:txBody>
        </p:sp>
        <p:cxnSp>
          <p:nvCxnSpPr>
            <p:cNvPr id="81" name="直接连接符 80"/>
            <p:cNvCxnSpPr/>
            <p:nvPr/>
          </p:nvCxnSpPr>
          <p:spPr>
            <a:xfrm>
              <a:off x="1673141" y="2367704"/>
              <a:ext cx="6349796" cy="124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73141" y="2372433"/>
              <a:ext cx="0" cy="5155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473366" y="2391985"/>
              <a:ext cx="0" cy="5155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725234" y="2380118"/>
              <a:ext cx="0" cy="5155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022937" y="2369023"/>
              <a:ext cx="0" cy="515547"/>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574041" cy="704766"/>
          </a:xfrm>
          <a:prstGeom prst="rect">
            <a:avLst/>
          </a:prstGeom>
          <a:effectLst>
            <a:softEdge rad="101600"/>
          </a:effectLst>
        </p:spPr>
      </p:pic>
      <p:cxnSp>
        <p:nvCxnSpPr>
          <p:cNvPr id="27" name="直接连接符 26"/>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358174"/>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666" y="828976"/>
            <a:ext cx="4201064" cy="461665"/>
          </a:xfrm>
          <a:prstGeom prst="rect">
            <a:avLst/>
          </a:prstGeom>
          <a:noFill/>
        </p:spPr>
        <p:txBody>
          <a:bodyPr wrap="square" rtlCol="0">
            <a:spAutoFit/>
          </a:bodyPr>
          <a:lstStyle/>
          <a:p>
            <a:r>
              <a:rPr lang="zh-CN" altLang="en-US" sz="2400" b="1" dirty="0" smtClean="0"/>
              <a:t>一   主要研究内容及工作进度</a:t>
            </a:r>
            <a:endParaRPr lang="zh-CN" altLang="en-US" sz="2400" b="1" dirty="0"/>
          </a:p>
        </p:txBody>
      </p:sp>
      <p:graphicFrame>
        <p:nvGraphicFramePr>
          <p:cNvPr id="2" name="表格 1"/>
          <p:cNvGraphicFramePr>
            <a:graphicFrameLocks noGrp="1"/>
          </p:cNvGraphicFramePr>
          <p:nvPr>
            <p:extLst>
              <p:ext uri="{D42A27DB-BD31-4B8C-83A1-F6EECF244321}">
                <p14:modId xmlns:p14="http://schemas.microsoft.com/office/powerpoint/2010/main" val="1155138934"/>
              </p:ext>
            </p:extLst>
          </p:nvPr>
        </p:nvGraphicFramePr>
        <p:xfrm>
          <a:off x="258551" y="2046267"/>
          <a:ext cx="8434706" cy="4750495"/>
        </p:xfrm>
        <a:graphic>
          <a:graphicData uri="http://schemas.openxmlformats.org/drawingml/2006/table">
            <a:tbl>
              <a:tblPr firstRow="1" firstCol="1" bandRow="1">
                <a:tableStyleId>{5C22544A-7EE6-4342-B048-85BDC9FD1C3A}</a:tableStyleId>
              </a:tblPr>
              <a:tblGrid>
                <a:gridCol w="1995806"/>
                <a:gridCol w="5066328"/>
                <a:gridCol w="1372572"/>
              </a:tblGrid>
              <a:tr h="247215">
                <a:tc>
                  <a:txBody>
                    <a:bodyPr/>
                    <a:lstStyle/>
                    <a:p>
                      <a:pPr algn="l">
                        <a:lnSpc>
                          <a:spcPct val="125000"/>
                        </a:lnSpc>
                        <a:spcAft>
                          <a:spcPts val="0"/>
                        </a:spcAft>
                      </a:pPr>
                      <a:r>
                        <a:rPr lang="zh-CN" sz="1200" kern="100" dirty="0">
                          <a:effectLst/>
                        </a:rPr>
                        <a:t>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zh-CN" sz="1200" kern="100" dirty="0">
                          <a:effectLst/>
                        </a:rPr>
                        <a:t>课题进展与预期目标</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zh-CN" sz="1200" kern="100">
                          <a:effectLst/>
                        </a:rPr>
                        <a:t>完成情况</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672900">
                <a:tc>
                  <a:txBody>
                    <a:bodyPr/>
                    <a:lstStyle/>
                    <a:p>
                      <a:pPr algn="just">
                        <a:lnSpc>
                          <a:spcPts val="2000"/>
                        </a:lnSpc>
                        <a:spcAft>
                          <a:spcPts val="600"/>
                        </a:spcAft>
                      </a:pPr>
                      <a:r>
                        <a:rPr lang="en-US" sz="1400" kern="0" dirty="0">
                          <a:effectLst/>
                        </a:rPr>
                        <a:t>2017.09.01—2017.09.22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000"/>
                        </a:lnSpc>
                        <a:spcAft>
                          <a:spcPts val="600"/>
                        </a:spcAft>
                      </a:pPr>
                      <a:r>
                        <a:rPr lang="zh-CN" sz="1400" kern="0" dirty="0">
                          <a:effectLst/>
                        </a:rPr>
                        <a:t>收集资料，阅读文献，确定研究内容与研究方案，完成开题报告，准备开题答辩</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spcAft>
                          <a:spcPts val="0"/>
                        </a:spcAft>
                      </a:pPr>
                      <a:r>
                        <a:rPr lang="zh-CN" sz="1400" b="0" kern="0" dirty="0">
                          <a:effectLst/>
                        </a:rPr>
                        <a:t>完成</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61008">
                <a:tc>
                  <a:txBody>
                    <a:bodyPr/>
                    <a:lstStyle/>
                    <a:p>
                      <a:pPr algn="l">
                        <a:lnSpc>
                          <a:spcPct val="125000"/>
                        </a:lnSpc>
                        <a:spcAft>
                          <a:spcPts val="0"/>
                        </a:spcAft>
                      </a:pPr>
                      <a:r>
                        <a:rPr lang="en-US" sz="1400" kern="0" dirty="0">
                          <a:effectLst/>
                        </a:rPr>
                        <a:t>2017.09.23—2017.10.31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b="0" kern="0" dirty="0">
                          <a:effectLst/>
                        </a:rPr>
                        <a:t>学习图像相关知识，并熟悉</a:t>
                      </a:r>
                      <a:r>
                        <a:rPr lang="en-US" sz="1400" b="0" kern="0" dirty="0">
                          <a:effectLst/>
                        </a:rPr>
                        <a:t>kinect2</a:t>
                      </a:r>
                      <a:r>
                        <a:rPr lang="zh-CN" sz="1400" b="0" kern="0" dirty="0">
                          <a:effectLst/>
                        </a:rPr>
                        <a:t>相机在</a:t>
                      </a:r>
                      <a:r>
                        <a:rPr lang="en-US" sz="1400" b="0" kern="0" dirty="0" err="1">
                          <a:effectLst/>
                        </a:rPr>
                        <a:t>ubuntu</a:t>
                      </a:r>
                      <a:r>
                        <a:rPr lang="zh-CN" sz="1400" b="0" kern="0" dirty="0">
                          <a:effectLst/>
                        </a:rPr>
                        <a:t>上的使用方法；学习机械臂相关知识</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zh-CN" sz="1400" b="0" kern="0" dirty="0">
                          <a:effectLst/>
                        </a:rPr>
                        <a:t>完成</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190">
                <a:tc>
                  <a:txBody>
                    <a:bodyPr/>
                    <a:lstStyle/>
                    <a:p>
                      <a:pPr algn="l">
                        <a:lnSpc>
                          <a:spcPct val="125000"/>
                        </a:lnSpc>
                        <a:spcAft>
                          <a:spcPts val="0"/>
                        </a:spcAft>
                      </a:pPr>
                      <a:r>
                        <a:rPr lang="en-US" sz="1400" kern="0" dirty="0">
                          <a:effectLst/>
                        </a:rPr>
                        <a:t>2017.11.01—2017.11.15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对相机进行标定，并对相机和机械臂进行手眼标定，得到相机和机械臂的相对位姿</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200" kern="100" dirty="0">
                          <a:effectLst/>
                        </a:rPr>
                        <a:t> </a:t>
                      </a:r>
                      <a:r>
                        <a:rPr lang="zh-CN" sz="1400" b="0" kern="0" dirty="0">
                          <a:effectLst/>
                        </a:rPr>
                        <a:t>完成</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190">
                <a:tc>
                  <a:txBody>
                    <a:bodyPr/>
                    <a:lstStyle/>
                    <a:p>
                      <a:pPr algn="l">
                        <a:lnSpc>
                          <a:spcPct val="125000"/>
                        </a:lnSpc>
                        <a:spcAft>
                          <a:spcPts val="0"/>
                        </a:spcAft>
                      </a:pPr>
                      <a:r>
                        <a:rPr lang="en-US" sz="1400" kern="0" dirty="0">
                          <a:effectLst/>
                        </a:rPr>
                        <a:t>2017.11.16—2017.12.31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学习常见的三维重建算法，并在工程中进行实现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050" kern="0" dirty="0">
                          <a:effectLst/>
                        </a:rPr>
                        <a:t> </a:t>
                      </a:r>
                      <a:r>
                        <a:rPr lang="zh-CN" sz="1400" kern="0" dirty="0">
                          <a:effectLst/>
                        </a:rPr>
                        <a:t>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190">
                <a:tc>
                  <a:txBody>
                    <a:bodyPr/>
                    <a:lstStyle/>
                    <a:p>
                      <a:pPr algn="l">
                        <a:lnSpc>
                          <a:spcPct val="125000"/>
                        </a:lnSpc>
                        <a:spcAft>
                          <a:spcPts val="0"/>
                        </a:spcAft>
                      </a:pPr>
                      <a:r>
                        <a:rPr lang="en-US" sz="1400" kern="0" dirty="0" smtClean="0">
                          <a:effectLst/>
                        </a:rPr>
                        <a:t>2018.01.03—2018.03.28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学习利用机器学习方面的知识对头部进行定位，并把算法应用到工程中</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050" kern="0" dirty="0">
                          <a:effectLst/>
                        </a:rPr>
                        <a:t> </a:t>
                      </a:r>
                      <a:r>
                        <a:rPr lang="zh-CN" altLang="en-US" sz="1400" kern="0" dirty="0" smtClean="0">
                          <a:solidFill>
                            <a:schemeClr val="dk1"/>
                          </a:solidFill>
                          <a:effectLst/>
                          <a:latin typeface="+mn-lt"/>
                          <a:ea typeface="+mn-ea"/>
                          <a:cs typeface="+mn-cs"/>
                        </a:rPr>
                        <a:t>部分</a:t>
                      </a:r>
                      <a:r>
                        <a:rPr lang="zh-CN" sz="1400" kern="0" dirty="0" smtClean="0">
                          <a:effectLst/>
                        </a:rPr>
                        <a:t>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589985">
                <a:tc>
                  <a:txBody>
                    <a:bodyPr/>
                    <a:lstStyle/>
                    <a:p>
                      <a:pPr algn="l">
                        <a:lnSpc>
                          <a:spcPct val="125000"/>
                        </a:lnSpc>
                        <a:spcAft>
                          <a:spcPts val="0"/>
                        </a:spcAft>
                      </a:pPr>
                      <a:r>
                        <a:rPr lang="en-US" sz="1400" kern="0" dirty="0" smtClean="0">
                          <a:effectLst/>
                        </a:rPr>
                        <a:t>2018.04.01—2018.04.30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对三维重建</a:t>
                      </a:r>
                      <a:r>
                        <a:rPr lang="zh-CN" sz="1400" kern="0" dirty="0" smtClean="0">
                          <a:effectLst/>
                        </a:rPr>
                        <a:t>和</a:t>
                      </a:r>
                      <a:r>
                        <a:rPr lang="zh-CN" altLang="en-US" sz="1400" kern="0" dirty="0" smtClean="0">
                          <a:effectLst/>
                        </a:rPr>
                        <a:t>脸部特征点</a:t>
                      </a:r>
                      <a:r>
                        <a:rPr lang="zh-CN" sz="1400" kern="0" dirty="0" smtClean="0">
                          <a:effectLst/>
                        </a:rPr>
                        <a:t>定位</a:t>
                      </a:r>
                      <a:r>
                        <a:rPr lang="zh-CN" sz="1400" kern="0" dirty="0">
                          <a:effectLst/>
                        </a:rPr>
                        <a:t>算法进行改进，并进行相关实验，确定整体方案具体实现细节</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400" kern="0" dirty="0">
                          <a:effectLst/>
                        </a:rPr>
                        <a:t> </a:t>
                      </a:r>
                      <a:r>
                        <a:rPr lang="zh-CN" sz="1400" kern="0" dirty="0">
                          <a:effectLst/>
                        </a:rPr>
                        <a:t>未完成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190">
                <a:tc>
                  <a:txBody>
                    <a:bodyPr/>
                    <a:lstStyle/>
                    <a:p>
                      <a:pPr algn="l">
                        <a:lnSpc>
                          <a:spcPct val="125000"/>
                        </a:lnSpc>
                        <a:spcAft>
                          <a:spcPts val="0"/>
                        </a:spcAft>
                      </a:pPr>
                      <a:r>
                        <a:rPr lang="en-US" sz="1400" kern="0" dirty="0" smtClean="0">
                          <a:effectLst/>
                        </a:rPr>
                        <a:t>2018.05.01—2018.06.21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将实验期间取得的相关成果进行整理，并发表一篇学术小论文</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400" kern="0" dirty="0">
                          <a:effectLst/>
                        </a:rPr>
                        <a:t> </a:t>
                      </a:r>
                      <a:r>
                        <a:rPr lang="zh-CN" sz="1400" kern="0" dirty="0">
                          <a:effectLst/>
                        </a:rPr>
                        <a:t>未完成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190">
                <a:tc>
                  <a:txBody>
                    <a:bodyPr/>
                    <a:lstStyle/>
                    <a:p>
                      <a:pPr algn="l">
                        <a:lnSpc>
                          <a:spcPct val="125000"/>
                        </a:lnSpc>
                        <a:spcAft>
                          <a:spcPts val="0"/>
                        </a:spcAft>
                      </a:pPr>
                      <a:r>
                        <a:rPr lang="en-US" sz="1400" kern="0" dirty="0" smtClean="0">
                          <a:effectLst/>
                        </a:rPr>
                        <a:t>2018.06.22—2018.09.31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zh-CN" sz="1400" kern="0" dirty="0">
                          <a:effectLst/>
                        </a:rPr>
                        <a:t>整理研究成果，撰写、修改、完善硕士学位论文</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400" kern="0" dirty="0">
                          <a:effectLst/>
                        </a:rPr>
                        <a:t> </a:t>
                      </a:r>
                      <a:r>
                        <a:rPr lang="zh-CN" sz="1400" kern="0" dirty="0">
                          <a:effectLst/>
                        </a:rPr>
                        <a:t>未完成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68625">
                <a:tc>
                  <a:txBody>
                    <a:bodyPr/>
                    <a:lstStyle/>
                    <a:p>
                      <a:pPr algn="l">
                        <a:lnSpc>
                          <a:spcPct val="125000"/>
                        </a:lnSpc>
                        <a:spcAft>
                          <a:spcPts val="0"/>
                        </a:spcAft>
                      </a:pPr>
                      <a:r>
                        <a:rPr lang="en-US" sz="1400" kern="0" dirty="0" smtClean="0">
                          <a:effectLst/>
                        </a:rPr>
                        <a:t>2018.09.01—2018.12.20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5000"/>
                        </a:lnSpc>
                        <a:spcAft>
                          <a:spcPts val="600"/>
                        </a:spcAft>
                      </a:pPr>
                      <a:r>
                        <a:rPr lang="zh-CN" sz="1400" kern="0" dirty="0">
                          <a:effectLst/>
                        </a:rPr>
                        <a:t>准备硕士学位论文答辩</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spcAft>
                          <a:spcPts val="0"/>
                        </a:spcAft>
                      </a:pPr>
                      <a:r>
                        <a:rPr lang="en-US" sz="1400" kern="0" dirty="0">
                          <a:effectLst/>
                        </a:rPr>
                        <a:t> </a:t>
                      </a:r>
                      <a:r>
                        <a:rPr lang="zh-CN" sz="1400" kern="0" dirty="0">
                          <a:effectLst/>
                        </a:rPr>
                        <a:t>未完成</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27" name="圆角矩形 26"/>
          <p:cNvSpPr/>
          <p:nvPr/>
        </p:nvSpPr>
        <p:spPr>
          <a:xfrm>
            <a:off x="3537079" y="1476146"/>
            <a:ext cx="2170277" cy="529481"/>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2400" noProof="1" smtClean="0">
                <a:latin typeface="黑体" panose="02010609060101010101" charset="-122"/>
                <a:sym typeface="黑体" panose="02010609060101010101" charset="-122"/>
              </a:rPr>
              <a:t>工作进度</a:t>
            </a:r>
            <a:endParaRPr lang="zh-CN" altLang="en-US" sz="2400" noProof="1">
              <a:latin typeface="黑体" panose="02010609060101010101" charset="-122"/>
              <a:sym typeface="黑体" panose="02010609060101010101" charset="-122"/>
            </a:endParaRPr>
          </a:p>
        </p:txBody>
      </p:sp>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707886"/>
          </a:xfrm>
          <a:prstGeom prst="rect">
            <a:avLst/>
          </a:prstGeom>
          <a:solidFill>
            <a:srgbClr val="002060"/>
          </a:solidFill>
        </p:spPr>
        <p:txBody>
          <a:bodyPr wrap="square" rtlCol="0">
            <a:spAutoFit/>
          </a:bodyPr>
          <a:lstStyle/>
          <a:p>
            <a:pPr algn="ctr">
              <a:lnSpc>
                <a:spcPct val="125000"/>
              </a:lnSpc>
            </a:pPr>
            <a:r>
              <a:rPr lang="zh-CN" altLang="en-US" sz="1600" spc="100" dirty="0" smtClean="0">
                <a:solidFill>
                  <a:schemeClr val="bg1"/>
                </a:solidFill>
                <a:latin typeface="微软雅黑" panose="020B0503020204020204" pitchFamily="34" charset="-122"/>
                <a:ea typeface="微软雅黑" panose="020B0503020204020204" pitchFamily="34" charset="-122"/>
              </a:rPr>
              <a:t>主要研究内容及工作进度</a:t>
            </a:r>
            <a:endParaRPr lang="en-US" altLang="zh-CN" sz="1600" spc="100" dirty="0" smtClean="0">
              <a:solidFill>
                <a:schemeClr val="bg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44830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574041"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25562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0" y="2708920"/>
            <a:ext cx="9144000" cy="1800396"/>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 name="connsiteX0" fmla="*/ 0 w 9144000"/>
              <a:gd name="connsiteY0" fmla="*/ 797721 h 1688812"/>
              <a:gd name="connsiteX1" fmla="*/ 9144000 w 9144000"/>
              <a:gd name="connsiteY1" fmla="*/ 1640898 h 1688812"/>
              <a:gd name="connsiteX2" fmla="*/ 9144000 w 9144000"/>
              <a:gd name="connsiteY2" fmla="*/ 1688812 h 1688812"/>
              <a:gd name="connsiteX3" fmla="*/ 0 w 9144000"/>
              <a:gd name="connsiteY3" fmla="*/ 907323 h 1688812"/>
              <a:gd name="connsiteX4" fmla="*/ 0 w 9144000"/>
              <a:gd name="connsiteY4" fmla="*/ 797721 h 168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88812">
                <a:moveTo>
                  <a:pt x="0" y="797721"/>
                </a:moveTo>
                <a:cubicBezTo>
                  <a:pt x="1714500" y="-118242"/>
                  <a:pt x="5314950" y="-688842"/>
                  <a:pt x="9144000" y="1640898"/>
                </a:cubicBezTo>
                <a:lnTo>
                  <a:pt x="9144000" y="1688812"/>
                </a:lnTo>
                <a:cubicBezTo>
                  <a:pt x="6400800" y="428191"/>
                  <a:pt x="3457575" y="-346656"/>
                  <a:pt x="0" y="907323"/>
                </a:cubicBezTo>
                <a:lnTo>
                  <a:pt x="0" y="797721"/>
                </a:lnTo>
                <a:close/>
              </a:path>
            </a:pathLst>
          </a:cu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任意多边形 6"/>
          <p:cNvSpPr/>
          <p:nvPr>
            <p:custDataLst>
              <p:tags r:id="rId3"/>
            </p:custDataLst>
          </p:nvPr>
        </p:nvSpPr>
        <p:spPr>
          <a:xfrm>
            <a:off x="2" y="2983299"/>
            <a:ext cx="9153525" cy="1605623"/>
          </a:xfrm>
          <a:custGeom>
            <a:avLst/>
            <a:gdLst>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651944 w 9144000"/>
              <a:gd name="connsiteY9" fmla="*/ 104101 h 1065785"/>
              <a:gd name="connsiteX10" fmla="*/ 3023870 w 9144000"/>
              <a:gd name="connsiteY10" fmla="*/ 0 h 1065785"/>
              <a:gd name="connsiteX0" fmla="*/ 3023870 w 9144000"/>
              <a:gd name="connsiteY0" fmla="*/ 0 h 1065785"/>
              <a:gd name="connsiteX1" fmla="*/ 8984268 w 9144000"/>
              <a:gd name="connsiteY1" fmla="*/ 916619 h 1065785"/>
              <a:gd name="connsiteX2" fmla="*/ 9144000 w 9144000"/>
              <a:gd name="connsiteY2" fmla="*/ 1017871 h 1065785"/>
              <a:gd name="connsiteX3" fmla="*/ 9144000 w 9144000"/>
              <a:gd name="connsiteY3" fmla="*/ 1065785 h 1065785"/>
              <a:gd name="connsiteX4" fmla="*/ 8986887 w 9144000"/>
              <a:gd name="connsiteY4" fmla="*/ 969715 h 1065785"/>
              <a:gd name="connsiteX5" fmla="*/ 3124200 w 9144000"/>
              <a:gd name="connsiteY5" fmla="*/ 100007 h 1065785"/>
              <a:gd name="connsiteX6" fmla="*/ 91360 w 9144000"/>
              <a:gd name="connsiteY6" fmla="*/ 271875 h 1065785"/>
              <a:gd name="connsiteX7" fmla="*/ 0 w 9144000"/>
              <a:gd name="connsiteY7" fmla="*/ 284296 h 1065785"/>
              <a:gd name="connsiteX8" fmla="*/ 0 w 9144000"/>
              <a:gd name="connsiteY8" fmla="*/ 174694 h 1065785"/>
              <a:gd name="connsiteX9" fmla="*/ 3023870 w 9144000"/>
              <a:gd name="connsiteY9" fmla="*/ 0 h 1065785"/>
              <a:gd name="connsiteX0" fmla="*/ 0 w 9144000"/>
              <a:gd name="connsiteY0" fmla="*/ 74687 h 965778"/>
              <a:gd name="connsiteX1" fmla="*/ 8984268 w 9144000"/>
              <a:gd name="connsiteY1" fmla="*/ 816612 h 965778"/>
              <a:gd name="connsiteX2" fmla="*/ 9144000 w 9144000"/>
              <a:gd name="connsiteY2" fmla="*/ 917864 h 965778"/>
              <a:gd name="connsiteX3" fmla="*/ 9144000 w 9144000"/>
              <a:gd name="connsiteY3" fmla="*/ 965778 h 965778"/>
              <a:gd name="connsiteX4" fmla="*/ 8986887 w 9144000"/>
              <a:gd name="connsiteY4" fmla="*/ 869708 h 965778"/>
              <a:gd name="connsiteX5" fmla="*/ 3124200 w 9144000"/>
              <a:gd name="connsiteY5" fmla="*/ 0 h 965778"/>
              <a:gd name="connsiteX6" fmla="*/ 91360 w 9144000"/>
              <a:gd name="connsiteY6" fmla="*/ 171868 h 965778"/>
              <a:gd name="connsiteX7" fmla="*/ 0 w 9144000"/>
              <a:gd name="connsiteY7" fmla="*/ 184289 h 965778"/>
              <a:gd name="connsiteX8" fmla="*/ 0 w 9144000"/>
              <a:gd name="connsiteY8" fmla="*/ 74687 h 965778"/>
              <a:gd name="connsiteX0" fmla="*/ 0 w 9144000"/>
              <a:gd name="connsiteY0" fmla="*/ 478413 h 1369504"/>
              <a:gd name="connsiteX1" fmla="*/ 8984268 w 9144000"/>
              <a:gd name="connsiteY1" fmla="*/ 1220338 h 1369504"/>
              <a:gd name="connsiteX2" fmla="*/ 9144000 w 9144000"/>
              <a:gd name="connsiteY2" fmla="*/ 1321590 h 1369504"/>
              <a:gd name="connsiteX3" fmla="*/ 9144000 w 9144000"/>
              <a:gd name="connsiteY3" fmla="*/ 1369504 h 1369504"/>
              <a:gd name="connsiteX4" fmla="*/ 8986887 w 9144000"/>
              <a:gd name="connsiteY4" fmla="*/ 1273434 h 1369504"/>
              <a:gd name="connsiteX5" fmla="*/ 3124200 w 9144000"/>
              <a:gd name="connsiteY5" fmla="*/ 403726 h 1369504"/>
              <a:gd name="connsiteX6" fmla="*/ 91360 w 9144000"/>
              <a:gd name="connsiteY6" fmla="*/ 575594 h 1369504"/>
              <a:gd name="connsiteX7" fmla="*/ 0 w 9144000"/>
              <a:gd name="connsiteY7" fmla="*/ 588015 h 1369504"/>
              <a:gd name="connsiteX8" fmla="*/ 0 w 9144000"/>
              <a:gd name="connsiteY8" fmla="*/ 478413 h 1369504"/>
              <a:gd name="connsiteX0" fmla="*/ 0 w 9144000"/>
              <a:gd name="connsiteY0" fmla="*/ 677012 h 1568103"/>
              <a:gd name="connsiteX1" fmla="*/ 8984268 w 9144000"/>
              <a:gd name="connsiteY1" fmla="*/ 1418937 h 1568103"/>
              <a:gd name="connsiteX2" fmla="*/ 9144000 w 9144000"/>
              <a:gd name="connsiteY2" fmla="*/ 1520189 h 1568103"/>
              <a:gd name="connsiteX3" fmla="*/ 9144000 w 9144000"/>
              <a:gd name="connsiteY3" fmla="*/ 1568103 h 1568103"/>
              <a:gd name="connsiteX4" fmla="*/ 8986887 w 9144000"/>
              <a:gd name="connsiteY4" fmla="*/ 1472033 h 1568103"/>
              <a:gd name="connsiteX5" fmla="*/ 3124200 w 9144000"/>
              <a:gd name="connsiteY5" fmla="*/ 602325 h 1568103"/>
              <a:gd name="connsiteX6" fmla="*/ 91360 w 9144000"/>
              <a:gd name="connsiteY6" fmla="*/ 774193 h 1568103"/>
              <a:gd name="connsiteX7" fmla="*/ 0 w 9144000"/>
              <a:gd name="connsiteY7" fmla="*/ 786614 h 1568103"/>
              <a:gd name="connsiteX8" fmla="*/ 0 w 9144000"/>
              <a:gd name="connsiteY8" fmla="*/ 677012 h 1568103"/>
              <a:gd name="connsiteX0" fmla="*/ 0 w 9144000"/>
              <a:gd name="connsiteY0" fmla="*/ 74687 h 965778"/>
              <a:gd name="connsiteX1" fmla="*/ 9144000 w 9144000"/>
              <a:gd name="connsiteY1" fmla="*/ 917864 h 965778"/>
              <a:gd name="connsiteX2" fmla="*/ 9144000 w 9144000"/>
              <a:gd name="connsiteY2" fmla="*/ 965778 h 965778"/>
              <a:gd name="connsiteX3" fmla="*/ 8986887 w 9144000"/>
              <a:gd name="connsiteY3" fmla="*/ 869708 h 965778"/>
              <a:gd name="connsiteX4" fmla="*/ 3124200 w 9144000"/>
              <a:gd name="connsiteY4" fmla="*/ 0 h 965778"/>
              <a:gd name="connsiteX5" fmla="*/ 91360 w 9144000"/>
              <a:gd name="connsiteY5" fmla="*/ 171868 h 965778"/>
              <a:gd name="connsiteX6" fmla="*/ 0 w 9144000"/>
              <a:gd name="connsiteY6" fmla="*/ 184289 h 965778"/>
              <a:gd name="connsiteX7" fmla="*/ 0 w 9144000"/>
              <a:gd name="connsiteY7" fmla="*/ 74687 h 965778"/>
              <a:gd name="connsiteX0" fmla="*/ 0 w 9144000"/>
              <a:gd name="connsiteY0" fmla="*/ 74687 h 965778"/>
              <a:gd name="connsiteX1" fmla="*/ 9144000 w 9144000"/>
              <a:gd name="connsiteY1" fmla="*/ 917864 h 965778"/>
              <a:gd name="connsiteX2" fmla="*/ 9144000 w 9144000"/>
              <a:gd name="connsiteY2" fmla="*/ 965778 h 965778"/>
              <a:gd name="connsiteX3" fmla="*/ 3124200 w 9144000"/>
              <a:gd name="connsiteY3" fmla="*/ 0 h 965778"/>
              <a:gd name="connsiteX4" fmla="*/ 91360 w 9144000"/>
              <a:gd name="connsiteY4" fmla="*/ 171868 h 965778"/>
              <a:gd name="connsiteX5" fmla="*/ 0 w 9144000"/>
              <a:gd name="connsiteY5" fmla="*/ 184289 h 965778"/>
              <a:gd name="connsiteX6" fmla="*/ 0 w 9144000"/>
              <a:gd name="connsiteY6" fmla="*/ 74687 h 965778"/>
              <a:gd name="connsiteX0" fmla="*/ 0 w 9144000"/>
              <a:gd name="connsiteY0" fmla="*/ 99230 h 990321"/>
              <a:gd name="connsiteX1" fmla="*/ 9144000 w 9144000"/>
              <a:gd name="connsiteY1" fmla="*/ 942407 h 990321"/>
              <a:gd name="connsiteX2" fmla="*/ 9144000 w 9144000"/>
              <a:gd name="connsiteY2" fmla="*/ 990321 h 990321"/>
              <a:gd name="connsiteX3" fmla="*/ 3124200 w 9144000"/>
              <a:gd name="connsiteY3" fmla="*/ 24543 h 990321"/>
              <a:gd name="connsiteX4" fmla="*/ 91360 w 9144000"/>
              <a:gd name="connsiteY4" fmla="*/ 196411 h 990321"/>
              <a:gd name="connsiteX5" fmla="*/ 0 w 9144000"/>
              <a:gd name="connsiteY5" fmla="*/ 208832 h 990321"/>
              <a:gd name="connsiteX6" fmla="*/ 0 w 9144000"/>
              <a:gd name="connsiteY6" fmla="*/ 99230 h 990321"/>
              <a:gd name="connsiteX0" fmla="*/ 0 w 9144000"/>
              <a:gd name="connsiteY0" fmla="*/ 500740 h 1391831"/>
              <a:gd name="connsiteX1" fmla="*/ 9144000 w 9144000"/>
              <a:gd name="connsiteY1" fmla="*/ 1343917 h 1391831"/>
              <a:gd name="connsiteX2" fmla="*/ 9144000 w 9144000"/>
              <a:gd name="connsiteY2" fmla="*/ 1391831 h 1391831"/>
              <a:gd name="connsiteX3" fmla="*/ 3124200 w 9144000"/>
              <a:gd name="connsiteY3" fmla="*/ 426053 h 1391831"/>
              <a:gd name="connsiteX4" fmla="*/ 91360 w 9144000"/>
              <a:gd name="connsiteY4" fmla="*/ 597921 h 1391831"/>
              <a:gd name="connsiteX5" fmla="*/ 0 w 9144000"/>
              <a:gd name="connsiteY5" fmla="*/ 610342 h 1391831"/>
              <a:gd name="connsiteX6" fmla="*/ 0 w 9144000"/>
              <a:gd name="connsiteY6" fmla="*/ 500740 h 1391831"/>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91360 w 9144000"/>
              <a:gd name="connsiteY4" fmla="*/ 1030693 h 1824603"/>
              <a:gd name="connsiteX5" fmla="*/ 0 w 9144000"/>
              <a:gd name="connsiteY5" fmla="*/ 1043114 h 1824603"/>
              <a:gd name="connsiteX6" fmla="*/ 0 w 9144000"/>
              <a:gd name="connsiteY6"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3124200 w 9144000"/>
              <a:gd name="connsiteY3" fmla="*/ 858825 h 1824603"/>
              <a:gd name="connsiteX4" fmla="*/ 0 w 9144000"/>
              <a:gd name="connsiteY4" fmla="*/ 1043114 h 1824603"/>
              <a:gd name="connsiteX5" fmla="*/ 0 w 9144000"/>
              <a:gd name="connsiteY5"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933512 h 1824603"/>
              <a:gd name="connsiteX1" fmla="*/ 9144000 w 9144000"/>
              <a:gd name="connsiteY1" fmla="*/ 1776689 h 1824603"/>
              <a:gd name="connsiteX2" fmla="*/ 9144000 w 9144000"/>
              <a:gd name="connsiteY2" fmla="*/ 1824603 h 1824603"/>
              <a:gd name="connsiteX3" fmla="*/ 0 w 9144000"/>
              <a:gd name="connsiteY3" fmla="*/ 1043114 h 1824603"/>
              <a:gd name="connsiteX4" fmla="*/ 0 w 9144000"/>
              <a:gd name="connsiteY4" fmla="*/ 933512 h 1824603"/>
              <a:gd name="connsiteX0" fmla="*/ 0 w 9144000"/>
              <a:gd name="connsiteY0" fmla="*/ 872917 h 1764008"/>
              <a:gd name="connsiteX1" fmla="*/ 9144000 w 9144000"/>
              <a:gd name="connsiteY1" fmla="*/ 1716094 h 1764008"/>
              <a:gd name="connsiteX2" fmla="*/ 9144000 w 9144000"/>
              <a:gd name="connsiteY2" fmla="*/ 1764008 h 1764008"/>
              <a:gd name="connsiteX3" fmla="*/ 0 w 9144000"/>
              <a:gd name="connsiteY3" fmla="*/ 982519 h 1764008"/>
              <a:gd name="connsiteX4" fmla="*/ 0 w 9144000"/>
              <a:gd name="connsiteY4" fmla="*/ 872917 h 1764008"/>
              <a:gd name="connsiteX0" fmla="*/ 0 w 9144000"/>
              <a:gd name="connsiteY0" fmla="*/ 731570 h 1622661"/>
              <a:gd name="connsiteX1" fmla="*/ 9144000 w 9144000"/>
              <a:gd name="connsiteY1" fmla="*/ 1574747 h 1622661"/>
              <a:gd name="connsiteX2" fmla="*/ 9144000 w 9144000"/>
              <a:gd name="connsiteY2" fmla="*/ 1622661 h 1622661"/>
              <a:gd name="connsiteX3" fmla="*/ 0 w 9144000"/>
              <a:gd name="connsiteY3" fmla="*/ 841172 h 1622661"/>
              <a:gd name="connsiteX4" fmla="*/ 0 w 9144000"/>
              <a:gd name="connsiteY4" fmla="*/ 731570 h 1622661"/>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709886 h 1600977"/>
              <a:gd name="connsiteX1" fmla="*/ 9144000 w 9144000"/>
              <a:gd name="connsiteY1" fmla="*/ 1553063 h 1600977"/>
              <a:gd name="connsiteX2" fmla="*/ 9144000 w 9144000"/>
              <a:gd name="connsiteY2" fmla="*/ 1600977 h 1600977"/>
              <a:gd name="connsiteX3" fmla="*/ 0 w 9144000"/>
              <a:gd name="connsiteY3" fmla="*/ 819488 h 1600977"/>
              <a:gd name="connsiteX4" fmla="*/ 0 w 9144000"/>
              <a:gd name="connsiteY4" fmla="*/ 709886 h 1600977"/>
              <a:gd name="connsiteX0" fmla="*/ 0 w 9144000"/>
              <a:gd name="connsiteY0" fmla="*/ 596494 h 1487585"/>
              <a:gd name="connsiteX1" fmla="*/ 9144000 w 9144000"/>
              <a:gd name="connsiteY1" fmla="*/ 1439671 h 1487585"/>
              <a:gd name="connsiteX2" fmla="*/ 9144000 w 9144000"/>
              <a:gd name="connsiteY2" fmla="*/ 1487585 h 1487585"/>
              <a:gd name="connsiteX3" fmla="*/ 0 w 9144000"/>
              <a:gd name="connsiteY3" fmla="*/ 706096 h 1487585"/>
              <a:gd name="connsiteX4" fmla="*/ 0 w 9144000"/>
              <a:gd name="connsiteY4" fmla="*/ 596494 h 1487585"/>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 name="connsiteX0" fmla="*/ 0 w 9153525"/>
              <a:gd name="connsiteY0" fmla="*/ 613807 h 1504898"/>
              <a:gd name="connsiteX1" fmla="*/ 9153525 w 9153525"/>
              <a:gd name="connsiteY1" fmla="*/ 1418884 h 1504898"/>
              <a:gd name="connsiteX2" fmla="*/ 9144000 w 9153525"/>
              <a:gd name="connsiteY2" fmla="*/ 1504898 h 1504898"/>
              <a:gd name="connsiteX3" fmla="*/ 0 w 9153525"/>
              <a:gd name="connsiteY3" fmla="*/ 723409 h 1504898"/>
              <a:gd name="connsiteX4" fmla="*/ 0 w 9153525"/>
              <a:gd name="connsiteY4" fmla="*/ 613807 h 150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1504898">
                <a:moveTo>
                  <a:pt x="0" y="613807"/>
                </a:moveTo>
                <a:cubicBezTo>
                  <a:pt x="1933575" y="-73556"/>
                  <a:pt x="4972050" y="-596531"/>
                  <a:pt x="9153525" y="1418884"/>
                </a:cubicBezTo>
                <a:lnTo>
                  <a:pt x="9144000" y="1504898"/>
                </a:lnTo>
                <a:cubicBezTo>
                  <a:pt x="7581900" y="720527"/>
                  <a:pt x="3390900" y="-368645"/>
                  <a:pt x="0" y="723409"/>
                </a:cubicBezTo>
                <a:lnTo>
                  <a:pt x="0" y="61380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1403648" y="3935744"/>
            <a:ext cx="3701686" cy="377008"/>
          </a:xfrm>
          <a:prstGeom prst="rect">
            <a:avLst/>
          </a:prstGeom>
          <a:noFill/>
        </p:spPr>
        <p:txBody>
          <a:bodyPr wrap="square" lIns="68562" tIns="34281" rIns="68562" bIns="34281" rtlCol="0">
            <a:spAutoFit/>
          </a:bodyPr>
          <a:lstStyle/>
          <a:p>
            <a:pPr algn="ctr"/>
            <a:r>
              <a:rPr lang="en-US" altLang="zh-CN" sz="2000" b="1" spc="100" dirty="0" smtClean="0">
                <a:solidFill>
                  <a:schemeClr val="tx1">
                    <a:lumMod val="65000"/>
                    <a:lumOff val="35000"/>
                  </a:schemeClr>
                </a:solidFill>
                <a:latin typeface="微软雅黑" panose="020B0503020204020204" pitchFamily="34" charset="-122"/>
                <a:ea typeface="微软雅黑" panose="020B0503020204020204" pitchFamily="34" charset="-122"/>
              </a:rPr>
              <a:t>PART.02</a:t>
            </a:r>
            <a:endPar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91679" y="4467988"/>
            <a:ext cx="4320932" cy="807895"/>
          </a:xfrm>
          <a:prstGeom prst="rect">
            <a:avLst/>
          </a:prstGeom>
          <a:noFill/>
        </p:spPr>
        <p:txBody>
          <a:bodyPr wrap="square" lIns="68562" tIns="34281" rIns="68562" bIns="34281" rtlCol="0">
            <a:spAutoFit/>
          </a:bodyPr>
          <a:lstStyle/>
          <a:p>
            <a:pPr algn="ctr"/>
            <a:r>
              <a:rPr lang="zh-CN" altLang="en-US" sz="2400" b="1" spc="500" dirty="0" smtClean="0">
                <a:solidFill>
                  <a:schemeClr val="tx1">
                    <a:lumMod val="65000"/>
                    <a:lumOff val="35000"/>
                  </a:schemeClr>
                </a:solidFill>
                <a:latin typeface="微软雅黑" panose="020B0503020204020204" pitchFamily="34" charset="-122"/>
                <a:ea typeface="微软雅黑" panose="020B0503020204020204" pitchFamily="34" charset="-122"/>
              </a:rPr>
              <a:t>目前已经完成的主要研究工作及成果</a:t>
            </a:r>
            <a:endParaRPr lang="zh-CN" altLang="en-US" sz="2400" b="1" spc="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17723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by="(-#ppt_w*2)" calcmode="lin" valueType="num">
                                      <p:cBhvr rctx="PPT">
                                        <p:cTn id="13" dur="500" autoRev="1" fill="hold">
                                          <p:stCondLst>
                                            <p:cond delay="0"/>
                                          </p:stCondLst>
                                        </p:cTn>
                                        <p:tgtEl>
                                          <p:spTgt spid="10"/>
                                        </p:tgtEl>
                                        <p:attrNameLst>
                                          <p:attrName>ppt_w</p:attrName>
                                        </p:attrNameLst>
                                      </p:cBhvr>
                                    </p:anim>
                                    <p:anim by="(#ppt_w*0.50)" calcmode="lin" valueType="num">
                                      <p:cBhvr>
                                        <p:cTn id="14" dur="500" decel="50000" autoRev="1" fill="hold">
                                          <p:stCondLst>
                                            <p:cond delay="0"/>
                                          </p:stCondLst>
                                        </p:cTn>
                                        <p:tgtEl>
                                          <p:spTgt spid="10"/>
                                        </p:tgtEl>
                                        <p:attrNameLst>
                                          <p:attrName>ppt_x</p:attrName>
                                        </p:attrNameLst>
                                      </p:cBhvr>
                                    </p:anim>
                                    <p:anim from="(-#ppt_h/2)" to="(#ppt_y)" calcmode="lin" valueType="num">
                                      <p:cBhvr>
                                        <p:cTn id="15" dur="1000" fill="hold">
                                          <p:stCondLst>
                                            <p:cond delay="0"/>
                                          </p:stCondLst>
                                        </p:cTn>
                                        <p:tgtEl>
                                          <p:spTgt spid="10"/>
                                        </p:tgtEl>
                                        <p:attrNameLst>
                                          <p:attrName>ppt_y</p:attrName>
                                        </p:attrNameLst>
                                      </p:cBhvr>
                                    </p:anim>
                                    <p:animRot by="21600000">
                                      <p:cBhvr>
                                        <p:cTn id="16" dur="1000" fill="hold">
                                          <p:stCondLst>
                                            <p:cond delay="0"/>
                                          </p:stCondLst>
                                        </p:cTn>
                                        <p:tgtEl>
                                          <p:spTgt spid="10"/>
                                        </p:tgtEl>
                                        <p:attrNameLst>
                                          <p:attrName>r</p:attrName>
                                        </p:attrNameLst>
                                      </p:cBhvr>
                                    </p:animRot>
                                  </p:childTnLst>
                                </p:cTn>
                              </p:par>
                              <p:par>
                                <p:cTn id="17" presetID="53" presetClass="entr" presetSubtype="16"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14" name="直接连接符 13"/>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16"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0" name="直接连接符 19"/>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1126"/>
            <a:ext cx="9144000" cy="5336874"/>
          </a:xfrm>
          <a:prstGeom prst="rect">
            <a:avLst/>
          </a:prstGeom>
        </p:spPr>
      </p:pic>
      <p:sp>
        <p:nvSpPr>
          <p:cNvPr id="4" name="文本框 3"/>
          <p:cNvSpPr txBox="1"/>
          <p:nvPr/>
        </p:nvSpPr>
        <p:spPr>
          <a:xfrm>
            <a:off x="1115294" y="936351"/>
            <a:ext cx="7282381" cy="584775"/>
          </a:xfrm>
          <a:prstGeom prst="rect">
            <a:avLst/>
          </a:prstGeom>
          <a:noFill/>
        </p:spPr>
        <p:txBody>
          <a:bodyPr wrap="square" rtlCol="0">
            <a:spAutoFit/>
          </a:bodyPr>
          <a:lstStyle/>
          <a:p>
            <a:r>
              <a:rPr lang="zh-CN" altLang="en-US" sz="3200" b="1" dirty="0" smtClean="0"/>
              <a:t>经颅磁治疗导航系统整体研究方案</a:t>
            </a:r>
            <a:endParaRPr lang="zh-CN" altLang="en-US" sz="3200" b="1" dirty="0"/>
          </a:p>
        </p:txBody>
      </p:sp>
    </p:spTree>
    <p:extLst>
      <p:ext uri="{BB962C8B-B14F-4D97-AF65-F5344CB8AC3E}">
        <p14:creationId xmlns:p14="http://schemas.microsoft.com/office/powerpoint/2010/main" val="1402933806"/>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33718" y="1149096"/>
            <a:ext cx="1856366"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a:solidFill>
                  <a:srgbClr val="0070C0"/>
                </a:solidFill>
                <a:latin typeface="微软雅黑" panose="020B0503020204020204" pitchFamily="34" charset="-122"/>
                <a:ea typeface="微软雅黑" panose="020B0503020204020204" pitchFamily="34" charset="-122"/>
              </a:rPr>
              <a:t>标定</a:t>
            </a:r>
          </a:p>
        </p:txBody>
      </p:sp>
      <p:sp>
        <p:nvSpPr>
          <p:cNvPr id="23" name="文本框 22"/>
          <p:cNvSpPr txBox="1"/>
          <p:nvPr/>
        </p:nvSpPr>
        <p:spPr>
          <a:xfrm>
            <a:off x="1233718" y="2621049"/>
            <a:ext cx="7780886"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smtClean="0">
                <a:solidFill>
                  <a:srgbClr val="0070C0"/>
                </a:solidFill>
                <a:latin typeface="微软雅黑" panose="020B0503020204020204" pitchFamily="34" charset="-122"/>
                <a:ea typeface="微软雅黑" panose="020B0503020204020204" pitchFamily="34" charset="-122"/>
              </a:rPr>
              <a:t>障碍物三维坐标获取和病人头部的三维重建</a:t>
            </a:r>
            <a:endParaRPr lang="zh-CN" altLang="en-US" sz="2800" dirty="0">
              <a:solidFill>
                <a:srgbClr val="0070C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168035" y="4826031"/>
            <a:ext cx="6871785"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smtClean="0">
                <a:solidFill>
                  <a:srgbClr val="0070C0"/>
                </a:solidFill>
                <a:latin typeface="微软雅黑" panose="020B0503020204020204" pitchFamily="34" charset="-122"/>
                <a:ea typeface="微软雅黑" panose="020B0503020204020204" pitchFamily="34" charset="-122"/>
              </a:rPr>
              <a:t>脸部特征点定位算法的研究和简单实现</a:t>
            </a:r>
            <a:endParaRPr lang="zh-CN" altLang="en-US" sz="2800"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085906" y="1659972"/>
            <a:ext cx="2348071"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相机的标定</a:t>
            </a:r>
            <a:endParaRPr lang="zh-CN" altLang="en-US" sz="2000" dirty="0">
              <a:latin typeface="华文新魏" panose="02010800040101010101" pitchFamily="2" charset="-122"/>
              <a:ea typeface="华文新魏" panose="02010800040101010101" pitchFamily="2" charset="-122"/>
            </a:endParaRPr>
          </a:p>
        </p:txBody>
      </p:sp>
      <p:sp>
        <p:nvSpPr>
          <p:cNvPr id="26" name="文本框 25"/>
          <p:cNvSpPr txBox="1"/>
          <p:nvPr/>
        </p:nvSpPr>
        <p:spPr>
          <a:xfrm>
            <a:off x="2085906" y="2112795"/>
            <a:ext cx="2348071"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手眼标定</a:t>
            </a:r>
            <a:endParaRPr lang="zh-CN" altLang="en-US" sz="2000" dirty="0">
              <a:latin typeface="华文新魏" panose="02010800040101010101" pitchFamily="2" charset="-122"/>
              <a:ea typeface="华文新魏" panose="02010800040101010101" pitchFamily="2" charset="-122"/>
            </a:endParaRPr>
          </a:p>
        </p:txBody>
      </p:sp>
      <p:sp>
        <p:nvSpPr>
          <p:cNvPr id="27" name="文本框 26"/>
          <p:cNvSpPr txBox="1"/>
          <p:nvPr/>
        </p:nvSpPr>
        <p:spPr>
          <a:xfrm>
            <a:off x="2085906" y="3242895"/>
            <a:ext cx="4675518"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获得</a:t>
            </a:r>
            <a:r>
              <a:rPr lang="en-US" altLang="zh-CN" sz="2000" dirty="0" smtClean="0">
                <a:latin typeface="华文新魏" panose="02010800040101010101" pitchFamily="2" charset="-122"/>
                <a:ea typeface="华文新魏" panose="02010800040101010101" pitchFamily="2" charset="-122"/>
              </a:rPr>
              <a:t>Kinect2</a:t>
            </a:r>
            <a:r>
              <a:rPr lang="zh-CN" altLang="en-US" sz="2000" dirty="0" smtClean="0">
                <a:latin typeface="华文新魏" panose="02010800040101010101" pitchFamily="2" charset="-122"/>
                <a:ea typeface="华文新魏" panose="02010800040101010101" pitchFamily="2" charset="-122"/>
              </a:rPr>
              <a:t>的</a:t>
            </a:r>
            <a:r>
              <a:rPr lang="en-US" altLang="zh-CN" sz="2000" dirty="0" smtClean="0">
                <a:latin typeface="华文新魏" panose="02010800040101010101" pitchFamily="2" charset="-122"/>
                <a:ea typeface="华文新魏" panose="02010800040101010101" pitchFamily="2" charset="-122"/>
              </a:rPr>
              <a:t>RGB</a:t>
            </a:r>
            <a:r>
              <a:rPr lang="zh-CN" altLang="en-US" sz="2000" dirty="0" smtClean="0">
                <a:latin typeface="华文新魏" panose="02010800040101010101" pitchFamily="2" charset="-122"/>
                <a:ea typeface="华文新魏" panose="02010800040101010101" pitchFamily="2" charset="-122"/>
              </a:rPr>
              <a:t>和深度图像</a:t>
            </a:r>
            <a:endParaRPr lang="zh-CN" altLang="en-US" sz="2000" dirty="0">
              <a:latin typeface="华文新魏" panose="02010800040101010101" pitchFamily="2" charset="-122"/>
              <a:ea typeface="华文新魏" panose="02010800040101010101" pitchFamily="2" charset="-122"/>
            </a:endParaRPr>
          </a:p>
        </p:txBody>
      </p:sp>
      <p:sp>
        <p:nvSpPr>
          <p:cNvPr id="28" name="文本框 27"/>
          <p:cNvSpPr txBox="1"/>
          <p:nvPr/>
        </p:nvSpPr>
        <p:spPr>
          <a:xfrm>
            <a:off x="2085906" y="3784529"/>
            <a:ext cx="4675518"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障碍物三维坐标信息的获取</a:t>
            </a:r>
            <a:endParaRPr lang="zh-CN" altLang="en-US" sz="2000" dirty="0">
              <a:latin typeface="华文新魏" panose="02010800040101010101" pitchFamily="2" charset="-122"/>
              <a:ea typeface="华文新魏" panose="02010800040101010101" pitchFamily="2" charset="-122"/>
            </a:endParaRPr>
          </a:p>
        </p:txBody>
      </p:sp>
      <p:sp>
        <p:nvSpPr>
          <p:cNvPr id="29" name="文本框 28"/>
          <p:cNvSpPr txBox="1"/>
          <p:nvPr/>
        </p:nvSpPr>
        <p:spPr>
          <a:xfrm>
            <a:off x="2085906" y="4305280"/>
            <a:ext cx="4675518"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三维重建算法的研究和实现</a:t>
            </a:r>
            <a:endParaRPr lang="zh-CN" altLang="en-US" sz="2000" dirty="0">
              <a:latin typeface="华文新魏" panose="02010800040101010101" pitchFamily="2" charset="-122"/>
              <a:ea typeface="华文新魏" panose="02010800040101010101" pitchFamily="2" charset="-122"/>
            </a:endParaRPr>
          </a:p>
        </p:txBody>
      </p:sp>
      <p:sp>
        <p:nvSpPr>
          <p:cNvPr id="30" name="文本框 29"/>
          <p:cNvSpPr txBox="1"/>
          <p:nvPr/>
        </p:nvSpPr>
        <p:spPr>
          <a:xfrm>
            <a:off x="2085906" y="5346782"/>
            <a:ext cx="4675518"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基于</a:t>
            </a:r>
            <a:r>
              <a:rPr lang="en-US" altLang="zh-CN" sz="2000" dirty="0" smtClean="0">
                <a:latin typeface="华文新魏" panose="02010800040101010101" pitchFamily="2" charset="-122"/>
                <a:ea typeface="华文新魏" panose="02010800040101010101" pitchFamily="2" charset="-122"/>
              </a:rPr>
              <a:t>HOG</a:t>
            </a:r>
            <a:r>
              <a:rPr lang="zh-CN" altLang="en-US" sz="2000" dirty="0" smtClean="0">
                <a:latin typeface="华文新魏" panose="02010800040101010101" pitchFamily="2" charset="-122"/>
                <a:ea typeface="华文新魏" panose="02010800040101010101" pitchFamily="2" charset="-122"/>
              </a:rPr>
              <a:t>特征和</a:t>
            </a:r>
            <a:r>
              <a:rPr lang="en-US" altLang="zh-CN" sz="2000" dirty="0" smtClean="0">
                <a:latin typeface="华文新魏" panose="02010800040101010101" pitchFamily="2" charset="-122"/>
                <a:ea typeface="华文新魏" panose="02010800040101010101" pitchFamily="2" charset="-122"/>
              </a:rPr>
              <a:t>SVM</a:t>
            </a:r>
            <a:r>
              <a:rPr lang="zh-CN" altLang="en-US" sz="2000" dirty="0" smtClean="0">
                <a:latin typeface="华文新魏" panose="02010800040101010101" pitchFamily="2" charset="-122"/>
                <a:ea typeface="华文新魏" panose="02010800040101010101" pitchFamily="2" charset="-122"/>
              </a:rPr>
              <a:t>算法的人脸检测</a:t>
            </a:r>
            <a:endParaRPr lang="zh-CN" altLang="en-US" sz="2000" dirty="0">
              <a:latin typeface="华文新魏" panose="02010800040101010101" pitchFamily="2" charset="-122"/>
              <a:ea typeface="华文新魏" panose="02010800040101010101" pitchFamily="2" charset="-122"/>
            </a:endParaRPr>
          </a:p>
        </p:txBody>
      </p:sp>
      <p:sp>
        <p:nvSpPr>
          <p:cNvPr id="31" name="文本框 30"/>
          <p:cNvSpPr txBox="1"/>
          <p:nvPr/>
        </p:nvSpPr>
        <p:spPr>
          <a:xfrm>
            <a:off x="2085906" y="5888416"/>
            <a:ext cx="4675518"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基于级联回归算法的人脸特征点定位</a:t>
            </a:r>
            <a:endParaRPr lang="zh-CN" altLang="en-US" sz="2000" dirty="0">
              <a:latin typeface="华文新魏" panose="02010800040101010101" pitchFamily="2" charset="-122"/>
              <a:ea typeface="华文新魏" panose="02010800040101010101" pitchFamily="2" charset="-122"/>
            </a:endParaRPr>
          </a:p>
        </p:txBody>
      </p:sp>
      <p:sp>
        <p:nvSpPr>
          <p:cNvPr id="19"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0" name="直接连接符 19"/>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2"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35" name="直接连接符 34"/>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14660"/>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2666" y="828976"/>
            <a:ext cx="6034836" cy="523220"/>
          </a:xfrm>
          <a:prstGeom prst="rect">
            <a:avLst/>
          </a:prstGeom>
          <a:noFill/>
        </p:spPr>
        <p:txBody>
          <a:bodyPr wrap="square" rtlCol="0">
            <a:spAutoFit/>
          </a:bodyPr>
          <a:lstStyle/>
          <a:p>
            <a:r>
              <a:rPr lang="en-US" altLang="zh-CN" sz="2800" dirty="0" smtClean="0"/>
              <a:t>2.1  </a:t>
            </a:r>
            <a:r>
              <a:rPr lang="zh-CN" altLang="en-US" sz="2800" dirty="0" smtClean="0"/>
              <a:t>标定</a:t>
            </a:r>
            <a:endParaRPr lang="zh-CN" altLang="en-US" sz="2800" dirty="0"/>
          </a:p>
        </p:txBody>
      </p:sp>
      <p:pic>
        <p:nvPicPr>
          <p:cNvPr id="46" name="图片 45"/>
          <p:cNvPicPr>
            <a:picLocks noChangeAspect="1"/>
          </p:cNvPicPr>
          <p:nvPr/>
        </p:nvPicPr>
        <p:blipFill>
          <a:blip r:embed="rId4"/>
          <a:stretch>
            <a:fillRect/>
          </a:stretch>
        </p:blipFill>
        <p:spPr>
          <a:xfrm>
            <a:off x="4201449" y="4320904"/>
            <a:ext cx="4355089" cy="2397165"/>
          </a:xfrm>
          <a:prstGeom prst="rect">
            <a:avLst/>
          </a:prstGeom>
        </p:spPr>
      </p:pic>
      <p:sp>
        <p:nvSpPr>
          <p:cNvPr id="47" name="文本框 46"/>
          <p:cNvSpPr txBox="1"/>
          <p:nvPr/>
        </p:nvSpPr>
        <p:spPr>
          <a:xfrm>
            <a:off x="590064" y="1715384"/>
            <a:ext cx="2348071"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相机的标定</a:t>
            </a:r>
            <a:endParaRPr lang="zh-CN" altLang="en-US" sz="2000" dirty="0">
              <a:latin typeface="华文新魏" panose="02010800040101010101" pitchFamily="2" charset="-122"/>
              <a:ea typeface="华文新魏" panose="02010800040101010101" pitchFamily="2" charset="-122"/>
            </a:endParaRPr>
          </a:p>
        </p:txBody>
      </p:sp>
      <p:sp>
        <p:nvSpPr>
          <p:cNvPr id="48" name="文本框 47"/>
          <p:cNvSpPr txBox="1"/>
          <p:nvPr/>
        </p:nvSpPr>
        <p:spPr>
          <a:xfrm>
            <a:off x="590064" y="4224797"/>
            <a:ext cx="2348071"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smtClean="0">
                <a:latin typeface="华文新魏" panose="02010800040101010101" pitchFamily="2" charset="-122"/>
                <a:ea typeface="华文新魏" panose="02010800040101010101" pitchFamily="2" charset="-122"/>
              </a:rPr>
              <a:t>手眼标定</a:t>
            </a:r>
            <a:endParaRPr lang="zh-CN" altLang="en-US" sz="2000" dirty="0">
              <a:latin typeface="华文新魏" panose="02010800040101010101" pitchFamily="2" charset="-122"/>
              <a:ea typeface="华文新魏" panose="02010800040101010101" pitchFamily="2" charset="-122"/>
            </a:endParaRPr>
          </a:p>
        </p:txBody>
      </p:sp>
      <p:sp>
        <p:nvSpPr>
          <p:cNvPr id="49" name="文本框 48"/>
          <p:cNvSpPr txBox="1"/>
          <p:nvPr/>
        </p:nvSpPr>
        <p:spPr>
          <a:xfrm>
            <a:off x="560231" y="2230534"/>
            <a:ext cx="3511337" cy="646331"/>
          </a:xfrm>
          <a:prstGeom prst="rect">
            <a:avLst/>
          </a:prstGeom>
          <a:noFill/>
        </p:spPr>
        <p:txBody>
          <a:bodyPr wrap="square" rtlCol="0">
            <a:spAutoFit/>
          </a:bodyPr>
          <a:lstStyle/>
          <a:p>
            <a:r>
              <a:rPr lang="zh-CN" altLang="en-US" dirty="0" smtClean="0"/>
              <a:t>        建立相机模型，获得相机的内参矩阵和畸变系数。</a:t>
            </a:r>
            <a:endParaRPr lang="zh-CN" altLang="en-US" dirty="0"/>
          </a:p>
        </p:txBody>
      </p:sp>
      <p:sp>
        <p:nvSpPr>
          <p:cNvPr id="50" name="文本框 49"/>
          <p:cNvSpPr txBox="1"/>
          <p:nvPr/>
        </p:nvSpPr>
        <p:spPr>
          <a:xfrm>
            <a:off x="704495" y="4984810"/>
            <a:ext cx="3222811" cy="646331"/>
          </a:xfrm>
          <a:prstGeom prst="rect">
            <a:avLst/>
          </a:prstGeom>
          <a:noFill/>
        </p:spPr>
        <p:txBody>
          <a:bodyPr wrap="square" rtlCol="0">
            <a:spAutoFit/>
          </a:bodyPr>
          <a:lstStyle/>
          <a:p>
            <a:r>
              <a:rPr lang="zh-CN" altLang="en-US" dirty="0" smtClean="0"/>
              <a:t>        获得相机和机械臂之间的空间位姿关系。</a:t>
            </a:r>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6939" y="1996338"/>
            <a:ext cx="4419600" cy="1612575"/>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582239658"/>
              </p:ext>
            </p:extLst>
          </p:nvPr>
        </p:nvGraphicFramePr>
        <p:xfrm>
          <a:off x="315582" y="2885883"/>
          <a:ext cx="1583471" cy="886744"/>
        </p:xfrm>
        <a:graphic>
          <a:graphicData uri="http://schemas.openxmlformats.org/presentationml/2006/ole">
            <mc:AlternateContent xmlns:mc="http://schemas.openxmlformats.org/markup-compatibility/2006">
              <mc:Choice xmlns:v="urn:schemas-microsoft-com:vml" Requires="v">
                <p:oleObj spid="_x0000_s22637" name="Equation" r:id="rId6" imgW="1269720" imgH="711000" progId="Equation.DSMT4">
                  <p:embed/>
                </p:oleObj>
              </mc:Choice>
              <mc:Fallback>
                <p:oleObj name="Equation" r:id="rId6" imgW="1269720" imgH="711000" progId="Equation.DSMT4">
                  <p:embed/>
                  <p:pic>
                    <p:nvPicPr>
                      <p:cNvPr id="0" name=""/>
                      <p:cNvPicPr/>
                      <p:nvPr/>
                    </p:nvPicPr>
                    <p:blipFill>
                      <a:blip r:embed="rId7"/>
                      <a:stretch>
                        <a:fillRect/>
                      </a:stretch>
                    </p:blipFill>
                    <p:spPr>
                      <a:xfrm>
                        <a:off x="315582" y="2885883"/>
                        <a:ext cx="1583471" cy="886744"/>
                      </a:xfrm>
                      <a:prstGeom prst="rect">
                        <a:avLst/>
                      </a:prstGeom>
                    </p:spPr>
                  </p:pic>
                </p:oleObj>
              </mc:Fallback>
            </mc:AlternateContent>
          </a:graphicData>
        </a:graphic>
      </p:graphicFrame>
      <p:sp>
        <p:nvSpPr>
          <p:cNvPr id="4" name="文本框 3"/>
          <p:cNvSpPr txBox="1"/>
          <p:nvPr/>
        </p:nvSpPr>
        <p:spPr>
          <a:xfrm>
            <a:off x="1899053" y="3144589"/>
            <a:ext cx="2231133" cy="369332"/>
          </a:xfrm>
          <a:prstGeom prst="rect">
            <a:avLst/>
          </a:prstGeom>
          <a:noFill/>
        </p:spPr>
        <p:txBody>
          <a:bodyPr wrap="square" rtlCol="0">
            <a:spAutoFit/>
          </a:bodyPr>
          <a:lstStyle/>
          <a:p>
            <a:r>
              <a:rPr lang="zh-CN" altLang="en-US" dirty="0" smtClean="0"/>
              <a:t>和</a:t>
            </a:r>
            <a:r>
              <a:rPr lang="en-US" altLang="zh-CN" dirty="0" smtClean="0"/>
              <a:t>k1   k2   k3  p1   p2</a:t>
            </a:r>
            <a:endParaRPr lang="zh-CN" altLang="en-US" dirty="0"/>
          </a:p>
        </p:txBody>
      </p:sp>
      <p:sp>
        <p:nvSpPr>
          <p:cNvPr id="18" name="TextBox 27"/>
          <p:cNvSpPr txBox="1"/>
          <p:nvPr/>
        </p:nvSpPr>
        <p:spPr>
          <a:xfrm>
            <a:off x="5563454" y="20599"/>
            <a:ext cx="2052049"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后期拟完成的研究工作及进度安排</a:t>
            </a:r>
          </a:p>
        </p:txBody>
      </p:sp>
      <p:cxnSp>
        <p:nvCxnSpPr>
          <p:cNvPr id="20" name="直接连接符 19"/>
          <p:cNvCxnSpPr/>
          <p:nvPr/>
        </p:nvCxnSpPr>
        <p:spPr>
          <a:xfrm flipV="1">
            <a:off x="0" y="667961"/>
            <a:ext cx="9144000" cy="2074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30"/>
          <p:cNvSpPr txBox="1"/>
          <p:nvPr/>
        </p:nvSpPr>
        <p:spPr>
          <a:xfrm>
            <a:off x="7675359" y="24965"/>
            <a:ext cx="1581181" cy="707886"/>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存在的问题及解决方案</a:t>
            </a:r>
          </a:p>
        </p:txBody>
      </p:sp>
      <p:sp>
        <p:nvSpPr>
          <p:cNvPr id="22" name="TextBox 4"/>
          <p:cNvSpPr txBox="1"/>
          <p:nvPr/>
        </p:nvSpPr>
        <p:spPr>
          <a:xfrm>
            <a:off x="1686583" y="-19176"/>
            <a:ext cx="1590737" cy="679801"/>
          </a:xfrm>
          <a:prstGeom prst="rect">
            <a:avLst/>
          </a:prstGeom>
          <a:no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主要研究内容及工作进度</a:t>
            </a:r>
            <a:endParaRPr lang="en-US" altLang="zh-CN" sz="1600" spc="1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1704975"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7"/>
          <p:cNvSpPr txBox="1"/>
          <p:nvPr/>
        </p:nvSpPr>
        <p:spPr>
          <a:xfrm>
            <a:off x="3277320" y="-29550"/>
            <a:ext cx="2042991" cy="707886"/>
          </a:xfrm>
          <a:prstGeom prst="rect">
            <a:avLst/>
          </a:prstGeom>
          <a:solidFill>
            <a:srgbClr val="002060"/>
          </a:solidFill>
        </p:spPr>
        <p:txBody>
          <a:bodyPr wrap="square" rtlCol="0">
            <a:spAutoFit/>
          </a:bodyPr>
          <a:lstStyle/>
          <a:p>
            <a:pPr algn="ctr">
              <a:lnSpc>
                <a:spcPct val="125000"/>
              </a:lnSpc>
            </a:pPr>
            <a:r>
              <a:rPr lang="zh-CN" altLang="en-US" sz="1600" spc="100" dirty="0">
                <a:solidFill>
                  <a:schemeClr val="bg1">
                    <a:lumMod val="65000"/>
                  </a:schemeClr>
                </a:solidFill>
                <a:latin typeface="微软雅黑" panose="020B0503020204020204" pitchFamily="34" charset="-122"/>
                <a:ea typeface="微软雅黑" panose="020B0503020204020204" pitchFamily="34" charset="-122"/>
              </a:rPr>
              <a:t>目前已经完成的主要研究工作及结果</a:t>
            </a:r>
          </a:p>
        </p:txBody>
      </p:sp>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0"/>
            <a:ext cx="1707586" cy="704766"/>
          </a:xfrm>
          <a:prstGeom prst="rect">
            <a:avLst/>
          </a:prstGeom>
          <a:effectLst>
            <a:softEdge rad="101600"/>
          </a:effectLst>
        </p:spPr>
      </p:pic>
      <p:cxnSp>
        <p:nvCxnSpPr>
          <p:cNvPr id="26" name="直接连接符 25"/>
          <p:cNvCxnSpPr/>
          <p:nvPr/>
        </p:nvCxnSpPr>
        <p:spPr>
          <a:xfrm>
            <a:off x="7639050" y="38100"/>
            <a:ext cx="2612" cy="602105"/>
          </a:xfrm>
          <a:prstGeom prst="line">
            <a:avLst/>
          </a:prstGeom>
          <a:ln w="19050" cmpd="thickThi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374703"/>
      </p:ext>
    </p:extLst>
  </p:cSld>
  <p:clrMapOvr>
    <a:masterClrMapping/>
  </p:clrMapOvr>
  <mc:AlternateContent xmlns:mc="http://schemas.openxmlformats.org/markup-compatibility/2006" xmlns:p14="http://schemas.microsoft.com/office/powerpoint/2010/main">
    <mc:Choice Requires="p14">
      <p:transition p14:dur="0" advTm="2141"/>
    </mc:Choice>
    <mc:Fallback xmlns="">
      <p:transition advTm="214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520235727"/>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520235727"/>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10"/>
</p:tagLst>
</file>

<file path=ppt/tags/tag12.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6"/>
</p:tagLst>
</file>

<file path=ppt/tags/tag13.xml><?xml version="1.0" encoding="utf-8"?>
<p:tagLst xmlns:a="http://schemas.openxmlformats.org/drawingml/2006/main" xmlns:r="http://schemas.openxmlformats.org/officeDocument/2006/relationships" xmlns:p="http://schemas.openxmlformats.org/presentationml/2006/main">
  <p:tag name="MH" val="20160520235727"/>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10"/>
</p:tagLst>
</file>

<file path=ppt/tags/tag3.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6"/>
</p:tagLst>
</file>

<file path=ppt/tags/tag4.xml><?xml version="1.0" encoding="utf-8"?>
<p:tagLst xmlns:a="http://schemas.openxmlformats.org/drawingml/2006/main" xmlns:r="http://schemas.openxmlformats.org/officeDocument/2006/relationships" xmlns:p="http://schemas.openxmlformats.org/presentationml/2006/main">
  <p:tag name="MH" val="20160520235727"/>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10"/>
</p:tagLst>
</file>

<file path=ppt/tags/tag6.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6"/>
</p:tagLst>
</file>

<file path=ppt/tags/tag7.xml><?xml version="1.0" encoding="utf-8"?>
<p:tagLst xmlns:a="http://schemas.openxmlformats.org/drawingml/2006/main" xmlns:r="http://schemas.openxmlformats.org/officeDocument/2006/relationships" xmlns:p="http://schemas.openxmlformats.org/presentationml/2006/main">
  <p:tag name="MH" val="20160520235727"/>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10"/>
</p:tagLst>
</file>

<file path=ppt/tags/tag9.xml><?xml version="1.0" encoding="utf-8"?>
<p:tagLst xmlns:a="http://schemas.openxmlformats.org/drawingml/2006/main" xmlns:r="http://schemas.openxmlformats.org/officeDocument/2006/relationships" xmlns:p="http://schemas.openxmlformats.org/presentationml/2006/main">
  <p:tag name="MH" val="20160520235727"/>
  <p:tag name="MH_LIBRARY" val="GRAPHIC"/>
  <p:tag name="MH_ORDER" val="Freeform 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7710</TotalTime>
  <Words>3159</Words>
  <Application>Microsoft Office PowerPoint</Application>
  <PresentationFormat>全屏显示(4:3)</PresentationFormat>
  <Paragraphs>342</Paragraphs>
  <Slides>33</Slides>
  <Notes>33</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49" baseType="lpstr">
      <vt:lpstr>Aharoni</vt:lpstr>
      <vt:lpstr>MathJax_Main</vt:lpstr>
      <vt:lpstr>MathJax_Math-italic</vt:lpstr>
      <vt:lpstr>microsoft yahei</vt:lpstr>
      <vt:lpstr>黑体</vt:lpstr>
      <vt:lpstr>华文新魏</vt:lpstr>
      <vt:lpstr>宋体</vt:lpstr>
      <vt:lpstr>微软雅黑</vt:lpstr>
      <vt:lpstr>Arial</vt:lpstr>
      <vt:lpstr>Calibri</vt:lpstr>
      <vt:lpstr>Cambria Math</vt:lpstr>
      <vt:lpstr>Times New Roman</vt:lpstr>
      <vt:lpstr>Wingdings</vt:lpstr>
      <vt:lpstr>1_Office 主题</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脑医疗小组课题进展汇报</dc:title>
  <dc:creator>张庆培</dc:creator>
  <cp:lastModifiedBy>张庆培</cp:lastModifiedBy>
  <cp:revision>351</cp:revision>
  <dcterms:created xsi:type="dcterms:W3CDTF">2017-10-26T07:28:40Z</dcterms:created>
  <dcterms:modified xsi:type="dcterms:W3CDTF">2018-03-14T06:14:59Z</dcterms:modified>
</cp:coreProperties>
</file>